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88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8" r:id="rId5"/>
    <p:sldId id="257" r:id="rId6"/>
    <p:sldId id="258" r:id="rId7"/>
    <p:sldId id="269" r:id="rId8"/>
    <p:sldId id="266" r:id="rId9"/>
    <p:sldId id="259" r:id="rId10"/>
    <p:sldId id="260" r:id="rId11"/>
    <p:sldId id="261" r:id="rId12"/>
    <p:sldId id="262" r:id="rId13"/>
    <p:sldId id="280" r:id="rId14"/>
    <p:sldId id="263" r:id="rId15"/>
    <p:sldId id="264" r:id="rId16"/>
    <p:sldId id="284" r:id="rId17"/>
    <p:sldId id="265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857" autoAdjust="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31"/>
    </p:cViewPr>
  </p:sorterViewPr>
  <p:notesViewPr>
    <p:cSldViewPr>
      <p:cViewPr varScale="1">
        <p:scale>
          <a:sx n="53" d="100"/>
          <a:sy n="53" d="100"/>
        </p:scale>
        <p:origin x="-2640" y="-62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03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03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 smtClean="0"/>
            </a:lvl1pPr>
          </a:lstStyle>
          <a:p>
            <a:pPr>
              <a:defRPr/>
            </a:pPr>
            <a:fld id="{3458CE50-07BF-4F58-8F86-CD5CAEE15287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601"/>
            <a:ext cx="2971800" cy="4603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601"/>
            <a:ext cx="2971800" cy="4603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4BA6BC1-2703-4D48-8BCB-DFA8BE2DC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88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03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03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E6C3F9-E4CC-4010-93B3-CBF8DF724106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1"/>
            <a:ext cx="2971800" cy="4603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1"/>
            <a:ext cx="2971800" cy="4603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F5A834-5BE5-4C99-9C41-E9CF762BA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68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6BBB1A-93A0-45CF-BD50-48154C7042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3FD79-8F92-40F0-A728-4AA74701AE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0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5A834-5BE5-4C99-9C41-E9CF762BA9E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0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CB1C-EBE0-445E-B91D-777742FE245D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A9A34-51F5-42C0-B60C-04AAAC946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F481-FE06-47F0-B09D-8FA2B723CF22}" type="datetimeFigureOut">
              <a:rPr lang="en-US"/>
              <a:pPr>
                <a:defRPr/>
              </a:pPr>
              <a:t>10/28/2016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BE21-AE31-491E-9275-CF2596CFB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1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4204-23A1-4F62-853F-50445159EB4D}" type="datetimeFigureOut">
              <a:rPr lang="en-US"/>
              <a:pPr>
                <a:defRPr/>
              </a:pPr>
              <a:t>10/28/2016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0FAB-2D5A-41C0-AA39-65B89B535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81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7DA2EE-4400-413F-9D93-22D401315AD2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62EB2-8EBB-4BF5-99D4-781A828BE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16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21E1CD-5827-4887-828D-363F13BC2D9D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41E83E-DD88-45CE-80ED-3B36F67EB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50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821C4D-9E1A-4253-A364-1489FFE55869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D03835-9272-4DDC-B2E7-1664ABDE6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81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C73DE7-93EC-4684-8C4E-3EEC8E68C73B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A769BE-5DF6-48FF-B6E0-309C0524B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0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DCD9E6-4FCA-4A4E-9A23-4A19A0471EFB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EF977F-A618-4410-B03E-FD72CBFB5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6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0FBBA-85ED-47FA-AE34-F9CFFDEEBA8B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6351EA-B951-4747-8458-C8175E54D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2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462D64-54EB-4938-B5FD-720D4C9DAFE6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0790B0-9E02-44A3-9CBF-22D5533F5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B3EC40-783B-4CF0-8EC5-45D3EFB8EF42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6C612-155E-477A-8CAE-31CC47BF9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6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6542-1EC7-4BEC-98E9-CF92C7A0CD10}" type="datetimeFigureOut">
              <a:rPr lang="en-US"/>
              <a:pPr>
                <a:defRPr/>
              </a:pPr>
              <a:t>10/28/2016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1E34-97AD-47CC-ADC2-DA84A45E1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29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B97E8C-9A75-47D5-840F-2E08AEB904C9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A62AE0-4DF0-412F-A278-8362BFA11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84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44172C-CF7C-4850-8936-527B587E5036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9D96D4-59D8-47F0-98A3-FD08B8335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52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BB74B-2511-496E-BF75-67B84E9F0C45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78A66-7596-42FF-8ABD-CDE7449E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00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2EA04-DECE-4EE9-BAC1-D9E805A6F62B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A433F-44F6-484D-A113-DEC52521B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7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C64E-7FF6-4B7A-9608-F811DDF6C33C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FA47A-5431-43AE-AD73-474916BD6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50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2ECAD-FE8F-470B-9C63-031BF693AE85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E5039-9077-499D-B200-DC094E475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89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D67FC-18DB-4553-B5C2-E75AA3D96B1D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C1C4F-7C57-4DDE-859C-7F4EBDA14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74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F8687-F71B-48D3-B1CF-C37A2263A7C8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99C65-5B13-4A62-A8E1-4CE558627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25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106D1-1403-47BA-B95D-A5044A65D9FE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FAE3-CB3B-4D64-ACAA-41154B24F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33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D72D5-95E3-4E35-A3CD-4F991AC9CED5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B0757-4DF0-4BA7-8A10-2F1C9365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4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7D28-DDC0-4125-9167-130B367A6FBD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084B-B0D8-4F2B-A5A1-E6F931A5C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4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69E0-6165-484A-A834-690733953E47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75BA4-2BD7-4F47-B816-B79F9C5C3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30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7B4BD-6991-4437-8B36-F8A538FC4C21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32D8C-89D0-4F21-A24C-0F0FBD896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9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7305-6FBA-4A02-9C4B-7650DD5B5EAD}" type="datetimeFigureOut">
              <a:rPr lang="en-US"/>
              <a:pPr>
                <a:defRPr/>
              </a:pPr>
              <a:t>10/28/2016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4636-BEE7-4CCB-A26F-1BD7425C3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0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368F-8FD9-4EE6-B136-25E0C7C3A69F}" type="datetimeFigureOut">
              <a:rPr lang="en-US"/>
              <a:pPr>
                <a:defRPr/>
              </a:pPr>
              <a:t>10/28/2016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981B-F40A-457C-ABA2-F5F3785F09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A2ED0-C137-4C5C-B7C8-37E3C841725B}" type="datetimeFigureOut">
              <a:rPr lang="en-US"/>
              <a:pPr>
                <a:defRPr/>
              </a:pPr>
              <a:t>10/28/2016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9639-C92C-47FF-AB68-864AC3B19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6DC43-ACDD-4C15-9164-FAECB00FDC7F}" type="datetimeFigureOut">
              <a:rPr lang="en-US"/>
              <a:pPr>
                <a:defRPr/>
              </a:pPr>
              <a:t>10/28/2016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8855-2B07-48EE-8276-FF0BC490E4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7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FAB4-CCEC-4E57-8510-30A4DBC6599B}" type="datetimeFigureOut">
              <a:rPr lang="en-US"/>
              <a:pPr>
                <a:defRPr/>
              </a:pPr>
              <a:t>10/28/2016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70E8-939F-458A-A095-B934D84D4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3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7028-8F74-47E6-9115-19B9842D5A0F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ABE5A-1171-4F3D-9B1E-5B8742C59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3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F7D60F-067F-462B-8BC4-8AD4F4796814}" type="datetimeFigureOut">
              <a:rPr lang="en-US"/>
              <a:pPr>
                <a:defRPr/>
              </a:pPr>
              <a:t>10/28/2016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B3EB0D-FFC2-4541-B79C-022F6EF1D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3" r:id="rId2"/>
    <p:sldLayoutId id="2147483832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33" r:id="rId9"/>
    <p:sldLayoutId id="2147483829" r:id="rId10"/>
    <p:sldLayoutId id="21474838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205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14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iRespond</a:t>
            </a:r>
            <a:r>
              <a:rPr lang="en-US" dirty="0"/>
              <a:t> Graph</a:t>
            </a:r>
          </a:p>
        </p:txBody>
      </p:sp>
      <p:grpSp>
        <p:nvGrpSpPr>
          <p:cNvPr id="2054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6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055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15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9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23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6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9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2056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24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057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7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21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25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8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2058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9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307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3077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r>
              <a:rPr lang="en-US" sz="5000">
                <a:solidFill>
                  <a:schemeClr val="tx2"/>
                </a:solidFill>
                <a:latin typeface="Calibri" pitchFamily="34" charset="0"/>
              </a:rPr>
              <a:t>iRespond Question Master</a:t>
            </a:r>
          </a:p>
        </p:txBody>
      </p:sp>
      <p:sp>
        <p:nvSpPr>
          <p:cNvPr id="3078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600"/>
              <a:t>A.) Response A</a:t>
            </a:r>
          </a:p>
        </p:txBody>
      </p:sp>
      <p:sp>
        <p:nvSpPr>
          <p:cNvPr id="3079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600"/>
              <a:t>B.) Response B</a:t>
            </a:r>
          </a:p>
        </p:txBody>
      </p:sp>
      <p:sp>
        <p:nvSpPr>
          <p:cNvPr id="3080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600"/>
              <a:t>C.) Response C</a:t>
            </a:r>
          </a:p>
        </p:txBody>
      </p:sp>
      <p:sp>
        <p:nvSpPr>
          <p:cNvPr id="3081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600"/>
              <a:t>D.) Response D</a:t>
            </a:r>
          </a:p>
        </p:txBody>
      </p:sp>
      <p:sp>
        <p:nvSpPr>
          <p:cNvPr id="3082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600"/>
              <a:t>E.) Response E</a:t>
            </a:r>
          </a:p>
        </p:txBody>
      </p:sp>
      <p:sp>
        <p:nvSpPr>
          <p:cNvPr id="11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nbc.com/id/47173863/The_World_s_Biggest_Oil_Producers?slide=1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0668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+mn-lt"/>
                <a:cs typeface="Estrangelo Edessa" pitchFamily="66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+mn-lt"/>
                <a:cs typeface="Estrangelo Edessa" pitchFamily="66"/>
              </a:rPr>
            </a:br>
            <a:r>
              <a:rPr lang="en-US" sz="4400" dirty="0">
                <a:solidFill>
                  <a:schemeClr val="tx1"/>
                </a:solidFill>
                <a:latin typeface="+mn-lt"/>
                <a:cs typeface="Estrangelo Edessa" pitchFamily="66"/>
              </a:rPr>
              <a:t/>
            </a:r>
            <a:br>
              <a:rPr lang="en-US" sz="4400" dirty="0">
                <a:solidFill>
                  <a:schemeClr val="tx1"/>
                </a:solidFill>
                <a:latin typeface="+mn-lt"/>
                <a:cs typeface="Estrangelo Edessa" pitchFamily="66"/>
              </a:rPr>
            </a:br>
            <a:r>
              <a:rPr lang="en-US" sz="3100" dirty="0" smtClean="0">
                <a:solidFill>
                  <a:schemeClr val="tx1"/>
                </a:solidFill>
                <a:latin typeface="+mn-lt"/>
                <a:cs typeface="Estrangelo Edessa" pitchFamily="66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+mn-lt"/>
                <a:cs typeface="Estrangelo Edessa" pitchFamily="66"/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51" name="Subtitle 2"/>
          <p:cNvSpPr>
            <a:spLocks noGrp="1"/>
          </p:cNvSpPr>
          <p:nvPr>
            <p:ph type="subTitle" idx="1"/>
          </p:nvPr>
        </p:nvSpPr>
        <p:spPr>
          <a:xfrm>
            <a:off x="0" y="6400800"/>
            <a:ext cx="7854950" cy="457200"/>
          </a:xfrm>
        </p:spPr>
        <p:txBody>
          <a:bodyPr/>
          <a:lstStyle/>
          <a:p>
            <a:pPr marR="0" eaLnBrk="1" hangingPunct="1"/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Dubai, UAE</a:t>
            </a: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2514600" y="304800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cs typeface="Estrangelo Edessa" pitchFamily="66" charset="0"/>
              </a:rPr>
              <a:t>Southwest Asia Today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Estrangelo Edessa" pitchFamily="66" charset="0"/>
              </a:rPr>
              <a:t>Arabian Peninsula</a:t>
            </a:r>
            <a:endParaRPr lang="en-US" dirty="0">
              <a:latin typeface="+mn-lt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4648200" cy="5410200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  <a:cs typeface="Estrangelo Edessa" pitchFamily="66" charset="0"/>
              </a:rPr>
              <a:t>Saudi Arabia*, Yemen</a:t>
            </a: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cs typeface="Estrangelo Edessa" pitchFamily="66" charset="0"/>
              </a:rPr>
              <a:t>UAE, </a:t>
            </a: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Oman</a:t>
            </a:r>
            <a:r>
              <a:rPr lang="en-US" dirty="0" smtClean="0">
                <a:solidFill>
                  <a:srgbClr val="FF0000"/>
                </a:solidFill>
                <a:cs typeface="Estrangelo Edessa" pitchFamily="66" charset="0"/>
              </a:rPr>
              <a:t>, Qatar, Bahrain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  <a:cs typeface="Estrangelo Edessa" pitchFamily="66" charset="0"/>
              </a:rPr>
              <a:t>Oil exports support economies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Estrangelo Edessa" pitchFamily="66" charset="0"/>
              </a:rPr>
              <a:t>Oil discovered in 1930’s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Estrangelo Edessa" pitchFamily="66" charset="0"/>
                <a:hlinkClick r:id="rId2"/>
              </a:rPr>
              <a:t>Major suppliers of the world’s energy</a:t>
            </a:r>
            <a:endParaRPr lang="en-US" dirty="0" smtClean="0">
              <a:cs typeface="Estrangelo Edessa" pitchFamily="66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Petrochemicals</a:t>
            </a:r>
          </a:p>
          <a:p>
            <a:pPr lvl="1" eaLnBrk="1" hangingPunct="1">
              <a:defRPr/>
            </a:pPr>
            <a:r>
              <a:rPr lang="en-US" dirty="0"/>
              <a:t>products made from petroleum and natural gas</a:t>
            </a:r>
          </a:p>
          <a:p>
            <a:pPr lvl="1" eaLnBrk="1" hangingPunct="1">
              <a:defRPr/>
            </a:pPr>
            <a:r>
              <a:rPr lang="en-US" dirty="0"/>
              <a:t>plastics, cosmetics, detergents, fertilizers, </a:t>
            </a:r>
            <a:r>
              <a:rPr lang="en-US" dirty="0" smtClean="0"/>
              <a:t>etc.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 smtClean="0">
              <a:cs typeface="Estrangelo Edessa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95334"/>
            <a:ext cx="43068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343400" cy="5410200"/>
          </a:xfrm>
          <a:ln>
            <a:solidFill>
              <a:schemeClr val="accent3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OPEC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Organization of Petroleum Exporting Countries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Decides </a:t>
            </a: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how much oil to produce </a:t>
            </a:r>
            <a:r>
              <a:rPr lang="en-US" dirty="0">
                <a:cs typeface="Estrangelo Edessa" pitchFamily="66" charset="0"/>
              </a:rPr>
              <a:t>and </a:t>
            </a: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the price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12 member nations around the world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Estrangelo Edessa" pitchFamily="66" charset="0"/>
              </a:rPr>
              <a:t>Saudi Arabia</a:t>
            </a:r>
            <a:endParaRPr lang="en-US" dirty="0">
              <a:latin typeface="+mn-lt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6482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Estrangelo Edessa" pitchFamily="66" charset="0"/>
              </a:rPr>
              <a:t>World’s second leading producer of oil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cs typeface="Estrangelo Edessa" pitchFamily="66" charset="0"/>
              </a:rPr>
              <a:t>Schools, hospitals, roads, and airports built with oil income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Estrangelo Edessa" pitchFamily="66" charset="0"/>
              </a:rPr>
              <a:t>Building new industries to diversify economy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  <a:cs typeface="Estrangelo Edessa" pitchFamily="66" charset="0"/>
              </a:rPr>
              <a:t>95% of oil industry operated by government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Estrangelo Edessa" pitchFamily="66" charset="0"/>
              </a:rPr>
              <a:t>Relies on </a:t>
            </a:r>
            <a:r>
              <a:rPr lang="en-US" dirty="0" smtClean="0">
                <a:solidFill>
                  <a:srgbClr val="FF0000"/>
                </a:solidFill>
                <a:cs typeface="Estrangelo Edessa" pitchFamily="66" charset="0"/>
              </a:rPr>
              <a:t>specialized</a:t>
            </a:r>
            <a:r>
              <a:rPr lang="en-US" dirty="0" smtClean="0">
                <a:cs typeface="Estrangelo Edessa" pitchFamily="66" charset="0"/>
              </a:rPr>
              <a:t> labor from other countries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Estrangelo Edessa" pitchFamily="66" charset="0"/>
              </a:rPr>
              <a:t>Gov’t trying to increase private ownership of business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81000"/>
            <a:ext cx="2638425" cy="1733550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14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Estrangelo Edessa" pitchFamily="66" charset="0"/>
              </a:rPr>
              <a:t>The Persian Gulf Countries</a:t>
            </a:r>
            <a:endParaRPr lang="en-US" dirty="0">
              <a:latin typeface="+mn-lt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257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Estrangelo Edessa" pitchFamily="66" charset="0"/>
              </a:rPr>
              <a:t>Includes </a:t>
            </a:r>
            <a:r>
              <a:rPr lang="en-US" dirty="0" smtClean="0">
                <a:solidFill>
                  <a:srgbClr val="FF0000"/>
                </a:solidFill>
                <a:cs typeface="Estrangelo Edessa" pitchFamily="66" charset="0"/>
              </a:rPr>
              <a:t>Kuwait, Bahrain, Qatar, and the United Arab Emirates (UAE</a:t>
            </a:r>
            <a:r>
              <a:rPr lang="en-US" dirty="0" smtClean="0">
                <a:cs typeface="Estrangelo Edessa" pitchFamily="66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Estrangelo Edessa" pitchFamily="66" charset="0"/>
              </a:rPr>
              <a:t>Profits from oil exports used to build strong, wealthy economies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Estrangelo Edessa" pitchFamily="66" charset="0"/>
              </a:rPr>
              <a:t>Education, health care, and other services provided to citizens for free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  <a:cs typeface="Estrangelo Edessa" pitchFamily="66" charset="0"/>
              </a:rPr>
              <a:t>Diversifying</a:t>
            </a:r>
            <a:r>
              <a:rPr lang="en-US" dirty="0" smtClean="0">
                <a:cs typeface="Estrangelo Edessa" pitchFamily="66" charset="0"/>
              </a:rPr>
              <a:t> economy in case oil runs out</a:t>
            </a:r>
            <a:endParaRPr lang="en-US" dirty="0">
              <a:cs typeface="Estrangelo Edessa" pitchFamily="66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66700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066800"/>
            <a:ext cx="2581275" cy="1771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Diversification </a:t>
            </a:r>
            <a:r>
              <a:rPr lang="en-US" sz="1000" dirty="0" smtClean="0"/>
              <a:t>(from www.strategyand.pwc.com)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Creating an economy that depends on a variety of goods and services for income (instead of just one)</a:t>
            </a:r>
          </a:p>
          <a:p>
            <a:r>
              <a:rPr lang="en-US" dirty="0" smtClean="0"/>
              <a:t>Purpose: To make a country’s economy sustainable (long-lasting)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the Middle East:</a:t>
            </a:r>
          </a:p>
          <a:p>
            <a:pPr lvl="1"/>
            <a:r>
              <a:rPr lang="en-US" dirty="0" smtClean="0"/>
              <a:t>Too many countries’ economies depend only on oil, and oil is a non-renewable resource.  It will eventually run out.</a:t>
            </a:r>
          </a:p>
          <a:p>
            <a:r>
              <a:rPr lang="en-US" dirty="0" smtClean="0"/>
              <a:t>Possible  Ways to Diversify: </a:t>
            </a:r>
          </a:p>
          <a:p>
            <a:pPr lvl="1"/>
            <a:r>
              <a:rPr lang="en-US" dirty="0" smtClean="0"/>
              <a:t>Tourism, Clothing, Agriculture, Manufacturing</a:t>
            </a:r>
          </a:p>
        </p:txBody>
      </p:sp>
    </p:spTree>
    <p:extLst>
      <p:ext uri="{BB962C8B-B14F-4D97-AF65-F5344CB8AC3E}">
        <p14:creationId xmlns:p14="http://schemas.microsoft.com/office/powerpoint/2010/main" val="16426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762000" y="3657600"/>
            <a:ext cx="7162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Estrangelo Edessa" pitchFamily="66" charset="0"/>
              </a:rPr>
              <a:t>Economic continuum</a:t>
            </a:r>
            <a:endParaRPr lang="en-US" dirty="0">
              <a:latin typeface="+mn-lt"/>
              <a:cs typeface="Estrangelo Edessa" pitchFamily="66" charset="0"/>
            </a:endParaRPr>
          </a:p>
        </p:txBody>
      </p:sp>
      <p:sp>
        <p:nvSpPr>
          <p:cNvPr id="40964" name="TextBox 9"/>
          <p:cNvSpPr txBox="1">
            <a:spLocks noChangeArrowheads="1"/>
          </p:cNvSpPr>
          <p:nvPr/>
        </p:nvSpPr>
        <p:spPr bwMode="auto">
          <a:xfrm>
            <a:off x="381000" y="3124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Command</a:t>
            </a:r>
          </a:p>
        </p:txBody>
      </p:sp>
      <p:sp>
        <p:nvSpPr>
          <p:cNvPr id="40965" name="TextBox 10"/>
          <p:cNvSpPr txBox="1">
            <a:spLocks noChangeArrowheads="1"/>
          </p:cNvSpPr>
          <p:nvPr/>
        </p:nvSpPr>
        <p:spPr bwMode="auto">
          <a:xfrm>
            <a:off x="7315200" y="3124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Market</a:t>
            </a:r>
          </a:p>
        </p:txBody>
      </p:sp>
      <p:sp>
        <p:nvSpPr>
          <p:cNvPr id="40966" name="TextBox 12"/>
          <p:cNvSpPr txBox="1">
            <a:spLocks noChangeArrowheads="1"/>
          </p:cNvSpPr>
          <p:nvPr/>
        </p:nvSpPr>
        <p:spPr bwMode="auto">
          <a:xfrm>
            <a:off x="4114800" y="3200400"/>
            <a:ext cx="45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54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0968" name="Rectangle 14"/>
          <p:cNvSpPr>
            <a:spLocks noChangeArrowheads="1"/>
          </p:cNvSpPr>
          <p:nvPr/>
        </p:nvSpPr>
        <p:spPr bwMode="auto">
          <a:xfrm>
            <a:off x="4652963" y="3200400"/>
            <a:ext cx="401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dirty="0"/>
              <a:t>•</a:t>
            </a:r>
          </a:p>
        </p:txBody>
      </p:sp>
      <p:sp>
        <p:nvSpPr>
          <p:cNvPr id="40969" name="Rectangle 15"/>
          <p:cNvSpPr>
            <a:spLocks noChangeArrowheads="1"/>
          </p:cNvSpPr>
          <p:nvPr/>
        </p:nvSpPr>
        <p:spPr bwMode="auto">
          <a:xfrm>
            <a:off x="5126469" y="3203561"/>
            <a:ext cx="38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dirty="0"/>
              <a:t>•</a:t>
            </a:r>
          </a:p>
        </p:txBody>
      </p:sp>
      <p:sp>
        <p:nvSpPr>
          <p:cNvPr id="40970" name="TextBox 16"/>
          <p:cNvSpPr txBox="1">
            <a:spLocks noChangeArrowheads="1"/>
          </p:cNvSpPr>
          <p:nvPr/>
        </p:nvSpPr>
        <p:spPr bwMode="auto">
          <a:xfrm>
            <a:off x="4343401" y="3124200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SA  T</a:t>
            </a:r>
            <a:endParaRPr lang="en-US" dirty="0"/>
          </a:p>
        </p:txBody>
      </p:sp>
      <p:sp>
        <p:nvSpPr>
          <p:cNvPr id="40972" name="TextBox 21"/>
          <p:cNvSpPr txBox="1">
            <a:spLocks noChangeArrowheads="1"/>
          </p:cNvSpPr>
          <p:nvPr/>
        </p:nvSpPr>
        <p:spPr bwMode="auto">
          <a:xfrm>
            <a:off x="5211520" y="3124200"/>
            <a:ext cx="93051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I    </a:t>
            </a:r>
            <a:endParaRPr lang="en-US" dirty="0"/>
          </a:p>
        </p:txBody>
      </p:sp>
      <p:sp>
        <p:nvSpPr>
          <p:cNvPr id="40973" name="TextBox 4"/>
          <p:cNvSpPr txBox="1">
            <a:spLocks noChangeArrowheads="1"/>
          </p:cNvSpPr>
          <p:nvPr/>
        </p:nvSpPr>
        <p:spPr bwMode="auto">
          <a:xfrm>
            <a:off x="3962400" y="38100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        </a:t>
            </a:r>
            <a:r>
              <a:rPr lang="en-US" dirty="0" smtClean="0"/>
              <a:t>62 63 </a:t>
            </a:r>
            <a:r>
              <a:rPr lang="en-US" dirty="0"/>
              <a:t> </a:t>
            </a:r>
            <a:r>
              <a:rPr lang="en-US" dirty="0" smtClean="0"/>
              <a:t> 70  </a:t>
            </a:r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486551" y="3203859"/>
            <a:ext cx="2008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5400" dirty="0" smtClean="0"/>
              <a:t>•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66750"/>
          </a:xfrm>
        </p:spPr>
        <p:txBody>
          <a:bodyPr/>
          <a:lstStyle/>
          <a:p>
            <a:pPr eaLnBrk="1" hangingPunct="1"/>
            <a:r>
              <a:rPr lang="en-US" dirty="0" smtClean="0"/>
              <a:t>Governments of Middle 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191000" cy="58674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review the different types of governments</a:t>
            </a:r>
          </a:p>
          <a:p>
            <a:pPr lvl="1" eaLnBrk="1" hangingPunct="1">
              <a:defRPr/>
            </a:pPr>
            <a:r>
              <a:rPr lang="en-US" dirty="0" smtClean="0"/>
              <a:t>Absolute Monarchy</a:t>
            </a:r>
          </a:p>
          <a:p>
            <a:pPr lvl="1" eaLnBrk="1" hangingPunct="1">
              <a:defRPr/>
            </a:pPr>
            <a:r>
              <a:rPr lang="en-US" dirty="0" smtClean="0"/>
              <a:t>Dictatorship</a:t>
            </a:r>
          </a:p>
          <a:p>
            <a:pPr lvl="1" eaLnBrk="1" hangingPunct="1">
              <a:defRPr/>
            </a:pPr>
            <a:r>
              <a:rPr lang="en-US" dirty="0" smtClean="0"/>
              <a:t>Autocracy</a:t>
            </a:r>
          </a:p>
          <a:p>
            <a:pPr lvl="1" eaLnBrk="1" hangingPunct="1">
              <a:defRPr/>
            </a:pPr>
            <a:r>
              <a:rPr lang="en-US" dirty="0" smtClean="0"/>
              <a:t>Oligarchy</a:t>
            </a:r>
          </a:p>
          <a:p>
            <a:pPr lvl="1" eaLnBrk="1" hangingPunct="1">
              <a:defRPr/>
            </a:pPr>
            <a:r>
              <a:rPr lang="en-US" dirty="0" smtClean="0"/>
              <a:t>Democracy</a:t>
            </a:r>
          </a:p>
          <a:p>
            <a:pPr lvl="2" eaLnBrk="1" hangingPunct="1">
              <a:defRPr/>
            </a:pPr>
            <a:r>
              <a:rPr lang="en-US" dirty="0" smtClean="0"/>
              <a:t>Parliamentary</a:t>
            </a:r>
          </a:p>
          <a:p>
            <a:pPr lvl="2" eaLnBrk="1" hangingPunct="1">
              <a:defRPr/>
            </a:pPr>
            <a:r>
              <a:rPr lang="en-US" dirty="0" smtClean="0"/>
              <a:t>Presidential</a:t>
            </a:r>
          </a:p>
          <a:p>
            <a:pPr lvl="1" eaLnBrk="1" hangingPunct="1">
              <a:defRPr/>
            </a:pPr>
            <a:r>
              <a:rPr lang="en-US" dirty="0" smtClean="0"/>
              <a:t>Theocracy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King Salman (SA)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Hasan </a:t>
            </a:r>
            <a:r>
              <a:rPr lang="en-US" sz="2000" b="1" dirty="0" err="1" smtClean="0">
                <a:solidFill>
                  <a:srgbClr val="FF0000"/>
                </a:solidFill>
              </a:rPr>
              <a:t>Ruhani</a:t>
            </a:r>
            <a:r>
              <a:rPr lang="en-US" sz="2000" b="1" dirty="0" smtClean="0">
                <a:solidFill>
                  <a:srgbClr val="FF0000"/>
                </a:solidFill>
              </a:rPr>
              <a:t> (Ir.)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Ayatollah </a:t>
            </a:r>
            <a:r>
              <a:rPr lang="en-US" sz="2000" b="1" dirty="0" err="1" smtClean="0">
                <a:solidFill>
                  <a:srgbClr val="FF0000"/>
                </a:solidFill>
              </a:rPr>
              <a:t>Khameini</a:t>
            </a:r>
            <a:r>
              <a:rPr lang="en-US" sz="2000" b="1" dirty="0" smtClean="0">
                <a:solidFill>
                  <a:srgbClr val="FF0000"/>
                </a:solidFill>
              </a:rPr>
              <a:t> (Ir.)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</a:rPr>
              <a:t>Benjamin </a:t>
            </a:r>
            <a:r>
              <a:rPr lang="en-US" sz="2000" b="1" dirty="0" smtClean="0">
                <a:solidFill>
                  <a:srgbClr val="FF0000"/>
                </a:solidFill>
              </a:rPr>
              <a:t>Netanyahu (Is.)</a:t>
            </a:r>
            <a:endParaRPr lang="en-US" sz="20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endParaRPr lang="en-US" dirty="0"/>
          </a:p>
        </p:txBody>
      </p:sp>
      <p:pic>
        <p:nvPicPr>
          <p:cNvPr id="5" name="Content Placeholder 4" descr="King Abdullah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371600"/>
            <a:ext cx="1828800" cy="2895600"/>
          </a:xfrm>
        </p:spPr>
      </p:pic>
      <p:pic>
        <p:nvPicPr>
          <p:cNvPr id="44038" name="Picture 6" descr="http://ts4.mm.bing.net/images/thumbnail.aspx?q=1309798248823&amp;id=a266692662a6ace7ea790b8bcc2c6d60&amp;url=http%3a%2f%2fi.telegraph.co.uk%2fmultimedia%2farchive%2f01294%2fBenjamin-Netanyahu_129453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3810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33800"/>
            <a:ext cx="22034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38350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Standard SS7CG5</a:t>
            </a:r>
            <a:br>
              <a:rPr lang="en-US" dirty="0" smtClean="0"/>
            </a:br>
            <a:r>
              <a:rPr lang="en-US" sz="2800" b="1" dirty="0" smtClean="0"/>
              <a:t>The student will explain the structures of the national governments of Southwest Asia (Middle East)</a:t>
            </a:r>
            <a:endParaRPr lang="en-US" b="1" dirty="0" smtClean="0"/>
          </a:p>
        </p:txBody>
      </p:sp>
      <p:sp>
        <p:nvSpPr>
          <p:cNvPr id="44035" name="Content Placeholder 5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a.  </a:t>
            </a:r>
            <a:r>
              <a:rPr lang="en-US" sz="3200" dirty="0" smtClean="0"/>
              <a:t>Compare the parliamentary </a:t>
            </a:r>
            <a:r>
              <a:rPr lang="en-US" sz="3200" u="sng" dirty="0" smtClean="0">
                <a:solidFill>
                  <a:srgbClr val="FF0000"/>
                </a:solidFill>
              </a:rPr>
              <a:t>democracy</a:t>
            </a:r>
            <a:r>
              <a:rPr lang="en-US" sz="3200" dirty="0" smtClean="0"/>
              <a:t> of the State of Israel, the </a:t>
            </a:r>
            <a:r>
              <a:rPr lang="en-US" sz="3200" u="sng" dirty="0" smtClean="0">
                <a:solidFill>
                  <a:srgbClr val="FF0000"/>
                </a:solidFill>
              </a:rPr>
              <a:t>monarchy</a:t>
            </a:r>
            <a:r>
              <a:rPr lang="en-US" sz="3200" dirty="0" smtClean="0"/>
              <a:t> of the kingdom of Saudi Arabia, and the </a:t>
            </a:r>
            <a:r>
              <a:rPr lang="en-US" sz="3200" u="sng" dirty="0" smtClean="0">
                <a:solidFill>
                  <a:srgbClr val="FF0000"/>
                </a:solidFill>
              </a:rPr>
              <a:t>theocracy </a:t>
            </a:r>
            <a:r>
              <a:rPr lang="en-US" sz="3200" dirty="0" smtClean="0"/>
              <a:t>of the Islamic Republic of Iran, distinguishing the form of leadership and the role of the citizen in terms of voting rights and personal freedoms.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2057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066925"/>
            <a:ext cx="8763000" cy="4694238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b="1" dirty="0" smtClean="0"/>
              <a:t>Parliamentary Democracy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Prime Minister comes from </a:t>
            </a:r>
            <a:r>
              <a:rPr lang="en-US" dirty="0" smtClean="0"/>
              <a:t>within </a:t>
            </a:r>
            <a:r>
              <a:rPr lang="en-US" dirty="0" smtClean="0">
                <a:solidFill>
                  <a:srgbClr val="FF0000"/>
                </a:solidFill>
              </a:rPr>
              <a:t>Parliament, and Parliament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elected by the people</a:t>
            </a:r>
            <a:r>
              <a:rPr lang="en-US" dirty="0" smtClean="0"/>
              <a:t>.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dirty="0" smtClean="0"/>
              <a:t>Parliament is known as </a:t>
            </a:r>
            <a:r>
              <a:rPr lang="en-US" dirty="0" smtClean="0">
                <a:solidFill>
                  <a:srgbClr val="FF0000"/>
                </a:solidFill>
              </a:rPr>
              <a:t>Knesset</a:t>
            </a:r>
            <a:r>
              <a:rPr lang="en-US" dirty="0" smtClean="0"/>
              <a:t> </a:t>
            </a:r>
            <a:r>
              <a:rPr lang="en-US" sz="2000" b="1" dirty="0" smtClean="0"/>
              <a:t>(120 members, 4 yr. terms)</a:t>
            </a:r>
          </a:p>
          <a:p>
            <a:pPr lvl="1" eaLnBrk="1" hangingPunct="1"/>
            <a:r>
              <a:rPr lang="en-US" dirty="0" smtClean="0"/>
              <a:t>Coalition government of many parties. </a:t>
            </a:r>
          </a:p>
          <a:p>
            <a:pPr lvl="1" eaLnBrk="1" hangingPunct="1"/>
            <a:r>
              <a:rPr lang="en-US" dirty="0" smtClean="0"/>
              <a:t>Prime Minister is </a:t>
            </a:r>
            <a:r>
              <a:rPr lang="en-US" b="1" dirty="0" smtClean="0">
                <a:solidFill>
                  <a:srgbClr val="FF0000"/>
                </a:solidFill>
              </a:rPr>
              <a:t>Benjamin (Bibi) Netanyahu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President (Reuven </a:t>
            </a:r>
            <a:r>
              <a:rPr lang="en-US" dirty="0" err="1" smtClean="0"/>
              <a:t>Rivlin</a:t>
            </a:r>
            <a:r>
              <a:rPr lang="en-US" dirty="0" smtClean="0"/>
              <a:t>) is a ceremonial role, not part of three branches</a:t>
            </a:r>
          </a:p>
          <a:p>
            <a:pPr lvl="1" eaLnBrk="1" hangingPunct="1"/>
            <a:r>
              <a:rPr lang="en-US" dirty="0" smtClean="0"/>
              <a:t>Major issue is security.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All </a:t>
            </a:r>
            <a:r>
              <a:rPr lang="en-US" u="sng" dirty="0" smtClean="0">
                <a:solidFill>
                  <a:srgbClr val="FF0000"/>
                </a:solidFill>
              </a:rPr>
              <a:t>citizens</a:t>
            </a:r>
            <a:r>
              <a:rPr lang="en-US" dirty="0" smtClean="0">
                <a:solidFill>
                  <a:srgbClr val="FF0000"/>
                </a:solidFill>
              </a:rPr>
              <a:t> 18 and over can vote </a:t>
            </a:r>
            <a:r>
              <a:rPr lang="en-US" dirty="0" smtClean="0"/>
              <a:t>and speak freely.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80975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0975"/>
            <a:ext cx="2897188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4038600" cy="895350"/>
          </a:xfrm>
        </p:spPr>
        <p:txBody>
          <a:bodyPr/>
          <a:lstStyle/>
          <a:p>
            <a:pPr eaLnBrk="1" hangingPunct="1"/>
            <a:r>
              <a:rPr lang="en-US" dirty="0" smtClean="0"/>
              <a:t>Saudi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18" y="1890250"/>
            <a:ext cx="9113982" cy="5105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700" dirty="0" smtClean="0"/>
              <a:t>Islamic </a:t>
            </a:r>
            <a:r>
              <a:rPr lang="en-US" sz="2700" dirty="0" smtClean="0">
                <a:solidFill>
                  <a:srgbClr val="FF0000"/>
                </a:solidFill>
              </a:rPr>
              <a:t>absolute monarchy (</a:t>
            </a:r>
            <a:r>
              <a:rPr lang="en-US" sz="2700" dirty="0">
                <a:solidFill>
                  <a:srgbClr val="FF0000"/>
                </a:solidFill>
              </a:rPr>
              <a:t>A</a:t>
            </a:r>
            <a:r>
              <a:rPr lang="en-US" sz="2700" dirty="0" smtClean="0">
                <a:solidFill>
                  <a:srgbClr val="FF0000"/>
                </a:solidFill>
              </a:rPr>
              <a:t>l-Saud dynasty)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FF0000"/>
                </a:solidFill>
              </a:rPr>
              <a:t>The king inherits his position</a:t>
            </a:r>
            <a:endParaRPr lang="en-US" dirty="0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FF0000"/>
                </a:solidFill>
              </a:rPr>
              <a:t>Qur’an is the constitution </a:t>
            </a:r>
            <a:r>
              <a:rPr lang="en-US" dirty="0" smtClean="0"/>
              <a:t>of the country, which is governed on the basis of </a:t>
            </a:r>
            <a:r>
              <a:rPr lang="en-US" dirty="0" smtClean="0">
                <a:solidFill>
                  <a:srgbClr val="FF0000"/>
                </a:solidFill>
              </a:rPr>
              <a:t>Islamic law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Shari’a</a:t>
            </a:r>
            <a:r>
              <a:rPr lang="en-US" dirty="0" smtClean="0"/>
              <a:t>). 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FF0000"/>
                </a:solidFill>
              </a:rPr>
              <a:t>No political parties and no national elections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Cabinet is appointed by king (many are royal family members)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Citizens (Women – first voted in 2015) elect local council members.  Voting age is 21, not 18!</a:t>
            </a:r>
          </a:p>
          <a:p>
            <a:pPr lvl="1" eaLnBrk="1" hangingPunct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King of Saudi Arabia </a:t>
            </a:r>
            <a:r>
              <a:rPr lang="en-US" dirty="0" smtClean="0"/>
              <a:t>is both </a:t>
            </a:r>
            <a:r>
              <a:rPr lang="en-US" dirty="0" smtClean="0">
                <a:solidFill>
                  <a:srgbClr val="FF0000"/>
                </a:solidFill>
              </a:rPr>
              <a:t>head of state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FF0000"/>
                </a:solidFill>
              </a:rPr>
              <a:t>head of government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King Salman  </a:t>
            </a:r>
            <a:r>
              <a:rPr lang="en-US" dirty="0" smtClean="0">
                <a:solidFill>
                  <a:srgbClr val="FF0000"/>
                </a:solidFill>
              </a:rPr>
              <a:t>inherited throne in Jan. 2015 when half-brother, King Abdullah, died (who had ruled since 2005).</a:t>
            </a:r>
            <a:endParaRPr lang="en-US" dirty="0" smtClean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0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http://www.bbc.com/news/world-middle-east-14703478</a:t>
            </a:r>
          </a:p>
        </p:txBody>
      </p:sp>
      <p:pic>
        <p:nvPicPr>
          <p:cNvPr id="2050" name="Picture 2" descr="Saudi Crown Prince Salm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4" r="12401"/>
          <a:stretch/>
        </p:blipFill>
        <p:spPr bwMode="auto">
          <a:xfrm>
            <a:off x="6781800" y="-76200"/>
            <a:ext cx="2209800" cy="206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Georgia 7</a:t>
            </a:r>
            <a:r>
              <a:rPr lang="en-US" baseline="30000" dirty="0" smtClean="0"/>
              <a:t>th</a:t>
            </a:r>
            <a:r>
              <a:rPr lang="en-US" dirty="0" smtClean="0"/>
              <a:t> Grade Standards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Compare and contrast the economic systems in </a:t>
            </a:r>
            <a:r>
              <a:rPr lang="en-US" dirty="0" smtClean="0">
                <a:solidFill>
                  <a:srgbClr val="FF0000"/>
                </a:solidFill>
              </a:rPr>
              <a:t>Israel, Saudi Arabia and Turkey</a:t>
            </a:r>
          </a:p>
          <a:p>
            <a:pPr eaLnBrk="1" hangingPunct="1"/>
            <a:r>
              <a:rPr lang="en-US" dirty="0" smtClean="0"/>
              <a:t>Evaluate how the </a:t>
            </a:r>
            <a:r>
              <a:rPr lang="en-US" dirty="0" smtClean="0">
                <a:solidFill>
                  <a:srgbClr val="FF0000"/>
                </a:solidFill>
              </a:rPr>
              <a:t>literacy rate </a:t>
            </a:r>
            <a:r>
              <a:rPr lang="en-US" dirty="0" smtClean="0"/>
              <a:t>affects the </a:t>
            </a:r>
            <a:r>
              <a:rPr lang="en-US" dirty="0" smtClean="0">
                <a:solidFill>
                  <a:srgbClr val="FF0000"/>
                </a:solidFill>
              </a:rPr>
              <a:t>standard of living</a:t>
            </a:r>
          </a:p>
          <a:p>
            <a:pPr eaLnBrk="1" hangingPunct="1"/>
            <a:r>
              <a:rPr lang="en-US" dirty="0" smtClean="0"/>
              <a:t>Explain the primary function of the </a:t>
            </a:r>
            <a:r>
              <a:rPr lang="en-US" dirty="0" smtClean="0">
                <a:solidFill>
                  <a:srgbClr val="FF0000"/>
                </a:solidFill>
              </a:rPr>
              <a:t>Organization of Petroleum Exporting Countries</a:t>
            </a:r>
          </a:p>
          <a:p>
            <a:pPr eaLnBrk="1" hangingPunct="1"/>
            <a:r>
              <a:rPr lang="en-US" dirty="0" smtClean="0"/>
              <a:t>Explain how most countries have a </a:t>
            </a:r>
            <a:r>
              <a:rPr lang="en-US" dirty="0" smtClean="0">
                <a:solidFill>
                  <a:srgbClr val="FF0000"/>
                </a:solidFill>
              </a:rPr>
              <a:t>mixed economy </a:t>
            </a:r>
            <a:r>
              <a:rPr lang="en-US" dirty="0" smtClean="0"/>
              <a:t>located on the continuum between </a:t>
            </a:r>
            <a:r>
              <a:rPr lang="en-US" dirty="0" smtClean="0">
                <a:solidFill>
                  <a:srgbClr val="FF0000"/>
                </a:solidFill>
              </a:rPr>
              <a:t>pure market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pure command.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4114800" cy="895350"/>
          </a:xfrm>
        </p:spPr>
        <p:txBody>
          <a:bodyPr/>
          <a:lstStyle/>
          <a:p>
            <a:pPr eaLnBrk="1" hangingPunct="1"/>
            <a:r>
              <a:rPr lang="en-US" dirty="0" smtClean="0"/>
              <a:t>Iran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58674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Theocracy/Presidential Democracy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Ayatollah Ali Khamenei </a:t>
            </a:r>
            <a:r>
              <a:rPr lang="en-US" sz="2400" dirty="0" smtClean="0"/>
              <a:t>is the Head of State (1989-present)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dirty="0" smtClean="0"/>
              <a:t>Religious leader – </a:t>
            </a:r>
            <a:r>
              <a:rPr lang="en-US" dirty="0" smtClean="0">
                <a:solidFill>
                  <a:srgbClr val="FF0000"/>
                </a:solidFill>
              </a:rPr>
              <a:t>theocracy</a:t>
            </a:r>
          </a:p>
          <a:p>
            <a:pPr lvl="2" eaLnBrk="1" hangingPunct="1"/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Supreme Leader</a:t>
            </a:r>
            <a:r>
              <a:rPr lang="en-US" dirty="0" smtClean="0"/>
              <a:t>” according to Qur’an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Appointed by special committee for life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Election</a:t>
            </a:r>
            <a:r>
              <a:rPr lang="en-US" sz="2400" dirty="0" smtClean="0"/>
              <a:t> of president in June 2013 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FF0000"/>
                </a:solidFill>
              </a:rPr>
              <a:t>Citizens 18 and over can vote.</a:t>
            </a:r>
            <a:endParaRPr lang="en-US" sz="2200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President Hasan </a:t>
            </a:r>
            <a:r>
              <a:rPr lang="en-US" sz="2400" dirty="0" err="1" smtClean="0">
                <a:solidFill>
                  <a:srgbClr val="FF0000"/>
                </a:solidFill>
              </a:rPr>
              <a:t>Ruhani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200" dirty="0" smtClean="0"/>
              <a:t>“My government will be one of prudence and hope and my message is about saving the economy, reviving ethics and interaction with the world.”</a:t>
            </a:r>
          </a:p>
        </p:txBody>
      </p:sp>
      <p:pic>
        <p:nvPicPr>
          <p:cNvPr id="78850" name="Picture 2" descr="Iran Supreme Leader Ayatollah Ali Khamenei had some tough talk for the U.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457200"/>
            <a:ext cx="294765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2" descr="http://l.yimg.com/bt/api/res/1.2/Na6f_BHTycEGVtrVas2NdQ--/YXBwaWQ9eW5ld3M7cT04NTt3PTMxMA--/http:/media.zenfs.com/en/blogs/theenvoy/khamene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30289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3028950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uad Ma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73" y="4484676"/>
            <a:ext cx="1784927" cy="23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1828800" cy="571500"/>
          </a:xfrm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Iraq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0" y="129381"/>
            <a:ext cx="6172200" cy="4541837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2200" dirty="0" smtClean="0"/>
              <a:t>Saddam Hussein (former dictator)was captured (2003) by U.S. and tried by the Iraqi government.</a:t>
            </a:r>
          </a:p>
          <a:p>
            <a:pPr eaLnBrk="1" hangingPunct="1"/>
            <a:r>
              <a:rPr lang="en-US" sz="2200" dirty="0" smtClean="0"/>
              <a:t>U.S. has sponsored elections but split between Sunni, Shiite, and Kurds has made free elections difficult.</a:t>
            </a:r>
          </a:p>
          <a:p>
            <a:pPr eaLnBrk="1" hangingPunct="1"/>
            <a:r>
              <a:rPr lang="en-US" sz="2200" dirty="0" smtClean="0"/>
              <a:t>2010 </a:t>
            </a:r>
            <a:r>
              <a:rPr lang="en-US" sz="2200" dirty="0"/>
              <a:t>o</a:t>
            </a:r>
            <a:r>
              <a:rPr lang="en-US" sz="2200" dirty="0" smtClean="0"/>
              <a:t>pen and free elections</a:t>
            </a:r>
          </a:p>
          <a:p>
            <a:pPr marL="273050" lvl="1" indent="-273050" eaLnBrk="1" hangingPunct="1">
              <a:buClr>
                <a:srgbClr val="0BD0D9"/>
              </a:buClr>
              <a:buSzPct val="95000"/>
            </a:pPr>
            <a:r>
              <a:rPr lang="en-US" sz="2200" dirty="0"/>
              <a:t>Parliamentary </a:t>
            </a:r>
            <a:r>
              <a:rPr lang="en-US" sz="2200" dirty="0" smtClean="0"/>
              <a:t>Government </a:t>
            </a:r>
          </a:p>
          <a:p>
            <a:pPr lvl="1" eaLnBrk="1" hangingPunct="1"/>
            <a:r>
              <a:rPr lang="en-US" sz="2200" dirty="0" smtClean="0"/>
              <a:t>Prime Minister – </a:t>
            </a:r>
            <a:r>
              <a:rPr lang="en-US" sz="2200" dirty="0" err="1" smtClean="0"/>
              <a:t>Haider</a:t>
            </a:r>
            <a:r>
              <a:rPr lang="en-US" sz="2200" dirty="0" smtClean="0"/>
              <a:t> al-</a:t>
            </a:r>
            <a:r>
              <a:rPr lang="en-US" sz="2200" dirty="0" err="1" smtClean="0"/>
              <a:t>Abadi</a:t>
            </a:r>
            <a:r>
              <a:rPr lang="en-US" sz="2200" dirty="0" smtClean="0"/>
              <a:t> (not elected – asked by Parliament, in Sept. 2014 – Shia but has more Sunni and Kurdish support than old leader)</a:t>
            </a:r>
          </a:p>
          <a:p>
            <a:pPr lvl="1" eaLnBrk="1" hangingPunct="1"/>
            <a:r>
              <a:rPr lang="en-US" sz="2200" dirty="0" smtClean="0"/>
              <a:t>President: </a:t>
            </a:r>
            <a:r>
              <a:rPr lang="en-US" sz="2200" dirty="0" err="1" smtClean="0"/>
              <a:t>Fuad</a:t>
            </a:r>
            <a:r>
              <a:rPr lang="en-US" sz="2200" dirty="0" smtClean="0"/>
              <a:t> </a:t>
            </a:r>
            <a:r>
              <a:rPr lang="en-US" sz="2200" dirty="0" err="1" smtClean="0"/>
              <a:t>Masum</a:t>
            </a:r>
            <a:r>
              <a:rPr lang="en-US" sz="2200" dirty="0" smtClean="0"/>
              <a:t> (second ethnic Kurd – elected by parliament July 2014)</a:t>
            </a:r>
          </a:p>
          <a:p>
            <a:pPr eaLnBrk="1" hangingPunct="1"/>
            <a:r>
              <a:rPr lang="en-US" sz="2200" dirty="0" smtClean="0"/>
              <a:t>U.S. soldiers are leaving</a:t>
            </a:r>
          </a:p>
          <a:p>
            <a:pPr eaLnBrk="1" hangingPunct="1"/>
            <a:r>
              <a:rPr lang="en-US" sz="2200" dirty="0" smtClean="0"/>
              <a:t>Violence continues to disrupt stability</a:t>
            </a:r>
          </a:p>
        </p:txBody>
      </p:sp>
      <p:pic>
        <p:nvPicPr>
          <p:cNvPr id="48132" name="Picture 2" descr="http://images3.wikia.nocookie.net/__cb20070418065205/locopedia/images/4/4b/Saddam_huss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aider al-Abadi in Baghdad 2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3331"/>
            <a:ext cx="1855131" cy="24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87073" y="64944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http://www.bbc.com/news/world-middle-east-14544543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99002" y="104485"/>
            <a:ext cx="7543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Afghanistan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sz="half" idx="1"/>
          </p:nvPr>
        </p:nvSpPr>
        <p:spPr>
          <a:xfrm>
            <a:off x="89766" y="914400"/>
            <a:ext cx="6019800" cy="5181599"/>
          </a:xfrm>
        </p:spPr>
        <p:txBody>
          <a:bodyPr/>
          <a:lstStyle/>
          <a:p>
            <a:pPr eaLnBrk="1" hangingPunct="1"/>
            <a:r>
              <a:rPr lang="en-US" sz="1800" dirty="0" smtClean="0"/>
              <a:t>Theocracy and democracy</a:t>
            </a:r>
          </a:p>
          <a:p>
            <a:pPr eaLnBrk="1" hangingPunct="1"/>
            <a:r>
              <a:rPr lang="en-US" sz="1800" dirty="0" smtClean="0"/>
              <a:t>United States’ goal: </a:t>
            </a:r>
            <a:r>
              <a:rPr lang="en-US" sz="1800" dirty="0" smtClean="0">
                <a:solidFill>
                  <a:srgbClr val="FF0000"/>
                </a:solidFill>
              </a:rPr>
              <a:t>stabilize</a:t>
            </a:r>
            <a:r>
              <a:rPr lang="en-US" sz="1800" dirty="0" smtClean="0"/>
              <a:t> and bring </a:t>
            </a:r>
            <a:r>
              <a:rPr lang="en-US" sz="1800" dirty="0" smtClean="0">
                <a:solidFill>
                  <a:srgbClr val="FF0000"/>
                </a:solidFill>
              </a:rPr>
              <a:t>democracy.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Constitution </a:t>
            </a:r>
            <a:r>
              <a:rPr lang="en-US" sz="1800" dirty="0" smtClean="0"/>
              <a:t>set in 2004 with help of </a:t>
            </a:r>
            <a:r>
              <a:rPr lang="en-US" sz="1800" dirty="0" smtClean="0">
                <a:solidFill>
                  <a:srgbClr val="FF0000"/>
                </a:solidFill>
              </a:rPr>
              <a:t>N.A.T.O.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Ashraf Ghani</a:t>
            </a:r>
          </a:p>
          <a:p>
            <a:pPr lvl="1" eaLnBrk="1" hangingPunct="1"/>
            <a:r>
              <a:rPr lang="en-US" sz="1800" dirty="0"/>
              <a:t>P</a:t>
            </a:r>
            <a:r>
              <a:rPr lang="en-US" sz="1800" dirty="0" smtClean="0"/>
              <a:t>resident </a:t>
            </a:r>
            <a:r>
              <a:rPr lang="en-US" sz="1800" dirty="0"/>
              <a:t>sworn in </a:t>
            </a:r>
            <a:r>
              <a:rPr lang="en-US" sz="1800" dirty="0" smtClean="0"/>
              <a:t>in </a:t>
            </a:r>
            <a:r>
              <a:rPr lang="en-US" sz="1800" dirty="0"/>
              <a:t>September 2014 following months of bitter argument over who won the </a:t>
            </a:r>
            <a:r>
              <a:rPr lang="en-US" sz="1800" dirty="0" smtClean="0"/>
              <a:t>election</a:t>
            </a:r>
          </a:p>
          <a:p>
            <a:pPr lvl="1" eaLnBrk="1" hangingPunct="1"/>
            <a:r>
              <a:rPr lang="en-US" sz="1800" dirty="0"/>
              <a:t>He replaced Hamid Karzai, who led the country for twelve years after the Taliban were overthrown in 2001.</a:t>
            </a:r>
          </a:p>
          <a:p>
            <a:pPr lvl="1" eaLnBrk="1" hangingPunct="1"/>
            <a:r>
              <a:rPr lang="en-US" sz="1800" dirty="0" smtClean="0"/>
              <a:t>Taliban still in control of parts of southern and southeastern Afghanistan and Pakistan</a:t>
            </a:r>
          </a:p>
          <a:p>
            <a:pPr eaLnBrk="1" hangingPunct="1"/>
            <a:r>
              <a:rPr lang="en-US" sz="1800" dirty="0" smtClean="0"/>
              <a:t>Democracy has been slow to grow because of fear and influence of Taliban</a:t>
            </a:r>
          </a:p>
          <a:p>
            <a:pPr lvl="1" eaLnBrk="1" hangingPunct="1"/>
            <a:r>
              <a:rPr lang="en-US" sz="1800" dirty="0" smtClean="0"/>
              <a:t>Oct. 2015 – President Obama announced plan to keep 5,500 troops there indefinitely</a:t>
            </a:r>
          </a:p>
          <a:p>
            <a:pPr lvl="2" eaLnBrk="1" hangingPunct="1"/>
            <a:r>
              <a:rPr lang="en-US" sz="1800" dirty="0" smtClean="0"/>
              <a:t>Had pledged to get all troops out </a:t>
            </a:r>
          </a:p>
          <a:p>
            <a:pPr lvl="2" eaLnBrk="1" hangingPunct="1"/>
            <a:r>
              <a:rPr lang="en-US" sz="1800" dirty="0" smtClean="0"/>
              <a:t>Taliban and its Pakistani supporters can’t just wait out the U.S. any more.</a:t>
            </a:r>
          </a:p>
        </p:txBody>
      </p:sp>
      <p:pic>
        <p:nvPicPr>
          <p:cNvPr id="49157" name="Picture 2" descr="http://ts2.mm.bing.net/images/thumbnail.aspx?q=1221886150165&amp;id=2cfa5a92fceb040dbd26897e96cd5216&amp;url=http%3a%2f%2fblogs.e-rockford.com%2fapplesauce%2ffiles%2f2011%2f03%2fafghanistan_war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2" y="365125"/>
            <a:ext cx="25717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537075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5800" y="631448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https://www.washingtonpost.com/politics/obama-and-pakistani-leader-focus-on-peace-talks-in-afghanistan/2015/10/22/2afff154-78bc-11e5-a958-d889faf561dc_story.html</a:t>
            </a:r>
          </a:p>
        </p:txBody>
      </p:sp>
      <p:pic>
        <p:nvPicPr>
          <p:cNvPr id="1028" name="Picture 4" descr="Afghan President Ashraf Gha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19" y="2463654"/>
            <a:ext cx="3070837" cy="172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3666" y="662226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http://www.bbc.com/news/world-south-asia-12011352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+mn-lt"/>
                <a:cs typeface="Arial" pitchFamily="34" charset="0"/>
              </a:rPr>
              <a:t>Standard of Living</a:t>
            </a:r>
            <a:r>
              <a:rPr lang="en-US" sz="3600" dirty="0">
                <a:latin typeface="+mn-lt"/>
                <a:cs typeface="Estrangelo Edessa" pitchFamily="66"/>
              </a:rPr>
              <a:t> </a:t>
            </a:r>
            <a:r>
              <a:rPr lang="en-US" sz="3600" dirty="0" smtClean="0">
                <a:latin typeface="+mn-lt"/>
                <a:cs typeface="Estrangelo Edessa" pitchFamily="66"/>
              </a:rPr>
              <a:t> </a:t>
            </a:r>
            <a:r>
              <a:rPr lang="en-US" sz="3600" dirty="0" smtClean="0">
                <a:latin typeface="+mn-lt"/>
                <a:cs typeface="Arial" pitchFamily="34" charset="0"/>
              </a:rPr>
              <a:t>vs.</a:t>
            </a:r>
            <a:br>
              <a:rPr lang="en-US" sz="3600" dirty="0" smtClean="0">
                <a:latin typeface="+mn-lt"/>
                <a:cs typeface="Arial" pitchFamily="34" charset="0"/>
              </a:rPr>
            </a:br>
            <a:r>
              <a:rPr lang="en-US" sz="3600" dirty="0" smtClean="0">
                <a:latin typeface="+mn-lt"/>
                <a:cs typeface="Arial" pitchFamily="34" charset="0"/>
              </a:rPr>
              <a:t> Literacy Rate &amp; GDP per capita</a:t>
            </a:r>
            <a:endParaRPr lang="en-US" sz="3600" dirty="0"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4267200" cy="39163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cs typeface="Arial" charset="0"/>
              </a:rPr>
              <a:t>Literacy Rate </a:t>
            </a:r>
            <a:r>
              <a:rPr lang="en-US" dirty="0" smtClean="0">
                <a:cs typeface="Arial" charset="0"/>
              </a:rPr>
              <a:t>– percentage of the population at a specific age that can read and write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cs typeface="Arial" charset="0"/>
              </a:rPr>
              <a:t>GDP per capita </a:t>
            </a:r>
            <a:r>
              <a:rPr lang="en-US" dirty="0" smtClean="0">
                <a:cs typeface="Arial" charset="0"/>
              </a:rPr>
              <a:t>– GDP based on population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267200" cy="3992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Standard of Living </a:t>
            </a:r>
            <a:r>
              <a:rPr lang="en-US" dirty="0" smtClean="0">
                <a:cs typeface="Arial" pitchFamily="34" charset="0"/>
              </a:rPr>
              <a:t>– the degree of wealth and material comfort available to the general population of a country.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GDP</a:t>
            </a:r>
            <a:r>
              <a:rPr lang="en-US" dirty="0" smtClean="0">
                <a:cs typeface="Arial" pitchFamily="34" charset="0"/>
              </a:rPr>
              <a:t> – total value of all goods and services   (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Gross Domestic Product)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58674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Are literacy rate and GDP linked to standard of living?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n-lt"/>
                <a:cs typeface="Arial" pitchFamily="34" charset="0"/>
              </a:rPr>
              <a:t>High Standards of </a:t>
            </a:r>
            <a:r>
              <a:rPr lang="en-US" sz="3200" dirty="0">
                <a:latin typeface="+mn-lt"/>
                <a:cs typeface="Arial" pitchFamily="34" charset="0"/>
              </a:rPr>
              <a:t>L</a:t>
            </a:r>
            <a:r>
              <a:rPr lang="en-US" sz="3200" dirty="0" smtClean="0">
                <a:latin typeface="+mn-lt"/>
                <a:cs typeface="Arial" pitchFamily="34" charset="0"/>
              </a:rPr>
              <a:t>iving  vs.</a:t>
            </a:r>
            <a:br>
              <a:rPr lang="en-US" sz="3200" dirty="0" smtClean="0">
                <a:latin typeface="+mn-lt"/>
                <a:cs typeface="Arial" pitchFamily="34" charset="0"/>
              </a:rPr>
            </a:br>
            <a:r>
              <a:rPr lang="en-US" sz="3200" dirty="0" smtClean="0">
                <a:latin typeface="+mn-lt"/>
                <a:cs typeface="Arial" pitchFamily="34" charset="0"/>
              </a:rPr>
              <a:t>Low Standards of Living</a:t>
            </a:r>
            <a:endParaRPr lang="en-US" sz="3200" dirty="0"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44040"/>
            <a:ext cx="4495800" cy="50139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cs typeface="Arial" charset="0"/>
              </a:rPr>
              <a:t>Israel</a:t>
            </a:r>
          </a:p>
          <a:p>
            <a:pPr lvl="1" eaLnBrk="1" hangingPunct="1"/>
            <a:r>
              <a:rPr lang="en-US" sz="2300" dirty="0" smtClean="0">
                <a:cs typeface="Arial" charset="0"/>
              </a:rPr>
              <a:t>Population – 8,049,314</a:t>
            </a:r>
          </a:p>
          <a:p>
            <a:pPr lvl="1" eaLnBrk="1" hangingPunct="1"/>
            <a:r>
              <a:rPr lang="en-US" sz="2300" dirty="0" smtClean="0">
                <a:cs typeface="Arial" charset="0"/>
              </a:rPr>
              <a:t>Literacy rate – 97.8%</a:t>
            </a:r>
          </a:p>
          <a:p>
            <a:pPr lvl="1" eaLnBrk="1" hangingPunct="1"/>
            <a:r>
              <a:rPr lang="en-US" sz="2300" dirty="0" smtClean="0">
                <a:cs typeface="Arial" charset="0"/>
              </a:rPr>
              <a:t>GDP per capita - $32,700</a:t>
            </a:r>
          </a:p>
          <a:p>
            <a:pPr lvl="1" eaLnBrk="1" hangingPunct="1"/>
            <a:r>
              <a:rPr lang="en-US" sz="2300" dirty="0" smtClean="0">
                <a:cs typeface="Arial" charset="0"/>
              </a:rPr>
              <a:t>Manufacturing, technology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2000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cs typeface="Arial" charset="0"/>
              </a:rPr>
              <a:t>Saudi Arabia</a:t>
            </a:r>
          </a:p>
          <a:p>
            <a:pPr lvl="1" eaLnBrk="1" hangingPunct="1"/>
            <a:r>
              <a:rPr lang="en-US" sz="2300" dirty="0" smtClean="0">
                <a:cs typeface="Arial" charset="0"/>
              </a:rPr>
              <a:t>Population – 27,752,316</a:t>
            </a:r>
          </a:p>
          <a:p>
            <a:pPr lvl="1" eaLnBrk="1" hangingPunct="1"/>
            <a:r>
              <a:rPr lang="en-US" sz="2300" dirty="0" smtClean="0">
                <a:cs typeface="Arial" charset="0"/>
              </a:rPr>
              <a:t>Literacy rate – 94.7%</a:t>
            </a:r>
          </a:p>
          <a:p>
            <a:pPr lvl="1" eaLnBrk="1" hangingPunct="1"/>
            <a:r>
              <a:rPr lang="en-US" sz="2300" dirty="0" smtClean="0">
                <a:cs typeface="Arial" charset="0"/>
              </a:rPr>
              <a:t>GDP per capita - $52,200</a:t>
            </a:r>
          </a:p>
          <a:p>
            <a:pPr lvl="1" eaLnBrk="1" hangingPunct="1"/>
            <a:r>
              <a:rPr lang="en-US" sz="2300" dirty="0" smtClean="0">
                <a:cs typeface="Arial" charset="0"/>
              </a:rPr>
              <a:t>Oil production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267200" cy="480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cs typeface="Estrangelo Edessa" pitchFamily="66" charset="0"/>
              </a:rPr>
              <a:t>Yemen</a:t>
            </a:r>
          </a:p>
          <a:p>
            <a:pPr lvl="1" eaLnBrk="1" hangingPunct="1"/>
            <a:r>
              <a:rPr lang="en-US" sz="2300" dirty="0" smtClean="0">
                <a:cs typeface="Estrangelo Edessa" pitchFamily="66" charset="0"/>
              </a:rPr>
              <a:t>Population – 26,737,317</a:t>
            </a:r>
          </a:p>
          <a:p>
            <a:pPr lvl="1" eaLnBrk="1" hangingPunct="1"/>
            <a:r>
              <a:rPr lang="en-US" sz="2300" dirty="0" smtClean="0">
                <a:cs typeface="Estrangelo Edessa" pitchFamily="66" charset="0"/>
              </a:rPr>
              <a:t>Literacy rate – 70%</a:t>
            </a:r>
          </a:p>
          <a:p>
            <a:pPr lvl="1" eaLnBrk="1" hangingPunct="1"/>
            <a:r>
              <a:rPr lang="en-US" sz="2300" dirty="0" smtClean="0">
                <a:cs typeface="Estrangelo Edessa" pitchFamily="66" charset="0"/>
              </a:rPr>
              <a:t>GDP per capita - $3,800</a:t>
            </a:r>
          </a:p>
          <a:p>
            <a:pPr lvl="1" eaLnBrk="1" hangingPunct="1"/>
            <a:r>
              <a:rPr lang="en-US" sz="2300" dirty="0" smtClean="0">
                <a:cs typeface="Estrangelo Edessa" pitchFamily="66" charset="0"/>
              </a:rPr>
              <a:t>Oil production, coffee, fish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2000" dirty="0" smtClean="0">
              <a:cs typeface="Estrangelo Edessa" pitchFamily="66" charset="0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cs typeface="Estrangelo Edessa" pitchFamily="66" charset="0"/>
              </a:rPr>
              <a:t>Afghanistan</a:t>
            </a:r>
          </a:p>
          <a:p>
            <a:pPr lvl="1" eaLnBrk="1" hangingPunct="1"/>
            <a:r>
              <a:rPr lang="en-US" sz="2300" dirty="0" smtClean="0">
                <a:cs typeface="Estrangelo Edessa" pitchFamily="66" charset="0"/>
              </a:rPr>
              <a:t>Population – 32,564,342</a:t>
            </a:r>
          </a:p>
          <a:p>
            <a:pPr lvl="1" eaLnBrk="1" hangingPunct="1"/>
            <a:r>
              <a:rPr lang="en-US" sz="2300" dirty="0" smtClean="0">
                <a:cs typeface="Estrangelo Edessa" pitchFamily="66" charset="0"/>
              </a:rPr>
              <a:t>Literacy rate – 38% </a:t>
            </a:r>
          </a:p>
          <a:p>
            <a:pPr lvl="1" eaLnBrk="1" hangingPunct="1"/>
            <a:r>
              <a:rPr lang="en-US" sz="2300" dirty="0" smtClean="0">
                <a:cs typeface="Estrangelo Edessa" pitchFamily="66" charset="0"/>
              </a:rPr>
              <a:t>GDP per capita - $1,900</a:t>
            </a:r>
          </a:p>
          <a:p>
            <a:pPr lvl="1" eaLnBrk="1" hangingPunct="1"/>
            <a:r>
              <a:rPr lang="en-US" sz="2300" dirty="0" smtClean="0">
                <a:cs typeface="Estrangelo Edessa" pitchFamily="66" charset="0"/>
              </a:rPr>
              <a:t>Agriculture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lang="en-US" dirty="0" smtClean="0"/>
              <a:t>Other Standards of Living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343400" cy="50292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United States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Literacy Rate – 99%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GDP per capita - $54,600  (pop.=321,368,864)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Qatar 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Literacy Rate – 97.3%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GDP per capita - $143,400  (2,194,817)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Iraq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Literacy Rate – 79.7%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GDP per capita $14,600 (37,056,169)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95299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Cuba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Literacy Rate 99.8%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Second highest in world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GDP per capita -  $10,200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(11,031,433)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China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Literacy Rate – 96.4%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GDP per capita - $12,900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Population – 1,367,485,388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H</a:t>
            </a:r>
            <a:r>
              <a:rPr lang="en-US" dirty="0" smtClean="0"/>
              <a:t>ighest in the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World Literacy Map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905000"/>
            <a:ext cx="79009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Estrangelo Edessa" pitchFamily="66" charset="0"/>
              </a:rPr>
              <a:t>The Eastern Mediterranean</a:t>
            </a:r>
            <a:endParaRPr lang="en-US" dirty="0">
              <a:latin typeface="+mn-lt"/>
              <a:cs typeface="Estrangelo Edessa" pitchFamily="66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435475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Estrangelo Edessa" pitchFamily="66" charset="0"/>
              </a:rPr>
              <a:t>Includes </a:t>
            </a:r>
            <a:r>
              <a:rPr lang="en-US" dirty="0" smtClean="0">
                <a:solidFill>
                  <a:srgbClr val="FF0000"/>
                </a:solidFill>
                <a:cs typeface="Estrangelo Edessa" pitchFamily="66" charset="0"/>
              </a:rPr>
              <a:t>Turkey*, Jordan, Israel*,</a:t>
            </a:r>
            <a:r>
              <a:rPr lang="en-US" dirty="0" smtClean="0">
                <a:cs typeface="Estrangelo Edessa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Estrangelo Edessa" pitchFamily="66" charset="0"/>
              </a:rPr>
              <a:t>Lebanon, Syria,</a:t>
            </a:r>
            <a:r>
              <a:rPr lang="en-US" dirty="0" smtClean="0">
                <a:cs typeface="Estrangelo Edessa" pitchFamily="66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cs typeface="Estrangelo Edessa" pitchFamily="66" charset="0"/>
              </a:rPr>
              <a:t>Palestinian</a:t>
            </a:r>
            <a:r>
              <a:rPr lang="en-US" dirty="0" smtClean="0">
                <a:cs typeface="Estrangelo Edessa" pitchFamily="66" charset="0"/>
              </a:rPr>
              <a:t> territories</a:t>
            </a:r>
          </a:p>
          <a:p>
            <a:pPr eaLnBrk="1" hangingPunct="1"/>
            <a:r>
              <a:rPr lang="en-US" dirty="0" smtClean="0">
                <a:cs typeface="Estrangelo Edessa" pitchFamily="66" charset="0"/>
              </a:rPr>
              <a:t>Faced many conflicts</a:t>
            </a:r>
          </a:p>
          <a:p>
            <a:pPr eaLnBrk="1" hangingPunct="1"/>
            <a:r>
              <a:rPr lang="en-US" dirty="0" smtClean="0">
                <a:cs typeface="Estrangelo Edessa" pitchFamily="66" charset="0"/>
              </a:rPr>
              <a:t>Struggle to achieve peace</a:t>
            </a:r>
          </a:p>
          <a:p>
            <a:pPr lvl="1" eaLnBrk="1" hangingPunct="1"/>
            <a:r>
              <a:rPr lang="en-US" dirty="0" smtClean="0">
                <a:cs typeface="Estrangelo Edessa" pitchFamily="66" charset="0"/>
              </a:rPr>
              <a:t>Camp David Accords</a:t>
            </a:r>
          </a:p>
          <a:p>
            <a:pPr eaLnBrk="1" hangingPunct="1"/>
            <a:r>
              <a:rPr lang="en-US" dirty="0" smtClean="0">
                <a:cs typeface="Estrangelo Edessa" pitchFamily="66" charset="0"/>
              </a:rPr>
              <a:t>Not much oil but they do have areas with mild climates and fertile lands</a:t>
            </a:r>
          </a:p>
          <a:p>
            <a:pPr eaLnBrk="1" hangingPunct="1"/>
            <a:r>
              <a:rPr lang="en-US" dirty="0" smtClean="0">
                <a:cs typeface="Estrangelo Edessa" pitchFamily="66" charset="0"/>
              </a:rPr>
              <a:t>Farming is important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379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600200"/>
            <a:ext cx="3657600" cy="2614613"/>
          </a:xfrm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29718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+mn-lt"/>
                <a:cs typeface="Estrangelo Edessa" pitchFamily="66" charset="0"/>
              </a:rPr>
              <a:t>Turkey</a:t>
            </a:r>
            <a:endParaRPr lang="en-US" dirty="0">
              <a:solidFill>
                <a:srgbClr val="FF0000"/>
              </a:solidFill>
              <a:latin typeface="+mn-lt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49831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Estrangelo Edessa" pitchFamily="66" charset="0"/>
              </a:rPr>
              <a:t>Mild Mediterranean climate (cooler, gets rain)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Estrangelo Edessa" pitchFamily="66" charset="0"/>
              </a:rPr>
              <a:t>Largest population in SWA (79,000,000)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Estrangelo Edessa" pitchFamily="66" charset="0"/>
              </a:rPr>
              <a:t>Agriculture for local use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  <a:cs typeface="Estrangelo Edessa" pitchFamily="66" charset="0"/>
              </a:rPr>
              <a:t>Exports</a:t>
            </a:r>
            <a:r>
              <a:rPr lang="en-US" dirty="0" smtClean="0">
                <a:cs typeface="Estrangelo Edessa" pitchFamily="66" charset="0"/>
              </a:rPr>
              <a:t> cotton and tobacco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Estrangelo Edessa" pitchFamily="66" charset="0"/>
              </a:rPr>
              <a:t>Produces textiles, steel, and cars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Estrangelo Edessa" pitchFamily="66" charset="0"/>
              </a:rPr>
              <a:t>Gradually moved from gov’t-directed economy to more private enterprise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Estrangelo Edessa" pitchFamily="66" charset="0"/>
              </a:rPr>
              <a:t>75% of people live in cities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0800" y="381000"/>
            <a:ext cx="3632200" cy="1981200"/>
          </a:xfrm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4938713"/>
            <a:ext cx="46053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82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38" y="2518087"/>
            <a:ext cx="3290740" cy="222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Estrangelo Edessa" pitchFamily="66" charset="0"/>
              </a:rPr>
              <a:t>Israel</a:t>
            </a:r>
            <a:endParaRPr lang="en-US" dirty="0">
              <a:latin typeface="+mn-lt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5334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Estrangelo Edessa" pitchFamily="66" charset="0"/>
              </a:rPr>
              <a:t>Highly developed and industrial economy</a:t>
            </a:r>
          </a:p>
          <a:p>
            <a:pPr eaLnBrk="1" hangingPunct="1"/>
            <a:r>
              <a:rPr lang="en-US" dirty="0" smtClean="0">
                <a:cs typeface="Estrangelo Edessa" pitchFamily="66" charset="0"/>
              </a:rPr>
              <a:t>High tech manufacturing (aviation, computers), financial services, timber, and agriculture</a:t>
            </a:r>
          </a:p>
          <a:p>
            <a:pPr eaLnBrk="1" hangingPunct="1"/>
            <a:r>
              <a:rPr lang="en-US" dirty="0" smtClean="0">
                <a:cs typeface="Estrangelo Edessa" pitchFamily="66" charset="0"/>
              </a:rPr>
              <a:t>Government owns many businesses but is gradually privatizing companies</a:t>
            </a:r>
          </a:p>
          <a:p>
            <a:pPr lvl="1" eaLnBrk="1" hangingPunct="1"/>
            <a:r>
              <a:rPr lang="en-US" dirty="0" smtClean="0">
                <a:cs typeface="Estrangelo Edessa" pitchFamily="66" charset="0"/>
              </a:rPr>
              <a:t>moving from command toward market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"/>
            <a:ext cx="2857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 anchor="b"/>
          <a:lstStyle/>
          <a:p>
            <a:pPr algn="ctr"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97" y="5036820"/>
            <a:ext cx="357530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56" y="2849880"/>
            <a:ext cx="2820187" cy="211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39381</TotalTime>
  <Words>1288</Words>
  <Application>Microsoft Office PowerPoint</Application>
  <PresentationFormat>On-screen Show (4:3)</PresentationFormat>
  <Paragraphs>193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Constantia</vt:lpstr>
      <vt:lpstr>Estrangelo Edessa</vt:lpstr>
      <vt:lpstr>Wingdings</vt:lpstr>
      <vt:lpstr>Wingdings 2</vt:lpstr>
      <vt:lpstr>Flow</vt:lpstr>
      <vt:lpstr>iRespondGraphMaster</vt:lpstr>
      <vt:lpstr>iRespondQuestionMaster</vt:lpstr>
      <vt:lpstr>    </vt:lpstr>
      <vt:lpstr>Georgia 7th Grade Standards</vt:lpstr>
      <vt:lpstr>Standard of Living  vs.  Literacy Rate &amp; GDP per capita</vt:lpstr>
      <vt:lpstr>High Standards of Living  vs. Low Standards of Living</vt:lpstr>
      <vt:lpstr>Other Standards of Living</vt:lpstr>
      <vt:lpstr>World Literacy Map</vt:lpstr>
      <vt:lpstr>The Eastern Mediterranean</vt:lpstr>
      <vt:lpstr>Turkey</vt:lpstr>
      <vt:lpstr>Israel</vt:lpstr>
      <vt:lpstr>Arabian Peninsula</vt:lpstr>
      <vt:lpstr>PowerPoint Presentation</vt:lpstr>
      <vt:lpstr>Saudi Arabia</vt:lpstr>
      <vt:lpstr>The Persian Gulf Countries</vt:lpstr>
      <vt:lpstr>Diversification (from www.strategyand.pwc.com)</vt:lpstr>
      <vt:lpstr>Economic continuum</vt:lpstr>
      <vt:lpstr>Governments of Middle East</vt:lpstr>
      <vt:lpstr>Standard SS7CG5 The student will explain the structures of the national governments of Southwest Asia (Middle East)</vt:lpstr>
      <vt:lpstr>Israel</vt:lpstr>
      <vt:lpstr>Saudi Arabia</vt:lpstr>
      <vt:lpstr>Iran</vt:lpstr>
      <vt:lpstr>Iraq</vt:lpstr>
      <vt:lpstr>Afghanistan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of living</dc:title>
  <dc:creator>Lori Cuppari</dc:creator>
  <cp:lastModifiedBy>Carmela Martinez</cp:lastModifiedBy>
  <cp:revision>192</cp:revision>
  <cp:lastPrinted>2015-10-22T19:57:17Z</cp:lastPrinted>
  <dcterms:created xsi:type="dcterms:W3CDTF">2011-10-09T20:15:17Z</dcterms:created>
  <dcterms:modified xsi:type="dcterms:W3CDTF">2016-10-28T20:38:34Z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