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3" r:id="rId14"/>
    <p:sldId id="295" r:id="rId15"/>
    <p:sldId id="294" r:id="rId16"/>
    <p:sldId id="296" r:id="rId17"/>
    <p:sldId id="297" r:id="rId18"/>
    <p:sldId id="303" r:id="rId19"/>
    <p:sldId id="304" r:id="rId20"/>
    <p:sldId id="305" r:id="rId21"/>
    <p:sldId id="306" r:id="rId22"/>
    <p:sldId id="307" r:id="rId23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C034-00A2-4704-A940-6188F590F8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EB9BC2-D389-49CE-84D8-5D1555052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5A8F9-15F6-407F-A245-F0C34A2F4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253F-5860-4EBE-BE0B-E601EF987A75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25362-37D9-427D-99DD-0E97FBA27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5182A-2475-47B4-B928-42EFA91A6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A216-C242-46D4-B6B2-FC34D9F6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9DAA6-4E74-48C8-87DF-E83B83DB3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D89D44-E0BC-478F-8CCE-40728D20A0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0AFBD-B395-4127-ACA5-38C4F296F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253F-5860-4EBE-BE0B-E601EF987A75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E945D-BD77-4641-AD11-634BEC7A0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229BD-52F6-485C-B4B2-BDAB3D628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A216-C242-46D4-B6B2-FC34D9F6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7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1B3D88-0294-4D60-B915-6438D6B4A0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8B8F0C-CA02-4F61-8059-0B828A9B3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2BD41-6268-4310-B7F8-F605959AD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253F-5860-4EBE-BE0B-E601EF987A75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9B14A-842B-4534-8D2B-FC4DF3918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D84F7-75C5-4DFB-9AFA-2E95CDD5D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A216-C242-46D4-B6B2-FC34D9F6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53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8FE39-9B44-4962-BB90-677C398EB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70212-4032-41FB-8417-1DCD77675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EF46F-251D-47EA-94C8-6139914E3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253F-5860-4EBE-BE0B-E601EF987A75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2907C-7994-4EA4-905A-3E0F97E5D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15E98-985F-4BCA-A8AD-F7DEA0FFC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A216-C242-46D4-B6B2-FC34D9F6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7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DC464-B61E-49F6-923D-8C66D5D5A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FE553A-16D3-4403-B4F1-EC740EA3D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C94AD-B27D-4864-B1C6-4C1137327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253F-5860-4EBE-BE0B-E601EF987A75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9D6EF-C83D-42B8-839B-6C74B942E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17A8B-56DC-4260-B1BE-9876C3E7B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A216-C242-46D4-B6B2-FC34D9F6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7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CB6B0-D039-4683-93EB-9E55C8A52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C496B-F33C-4E4C-84C0-0C50419AEC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DFFAB-1DB3-4599-9DD9-25067AD15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EAE6E6-7F41-4A49-806C-73B2EA6A7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253F-5860-4EBE-BE0B-E601EF987A75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87C34-3147-4BCB-BF5F-A6EB39720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108ED8-8139-4063-AABF-B69EB7439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A216-C242-46D4-B6B2-FC34D9F6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90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A9B69-BA17-422B-96DB-952151324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A513A-9DFD-4A52-8703-FDBC914CD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8002A-53DC-4E00-9688-BF88C764ED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180591-5EB8-4BAE-A1B9-352705185B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59BC7D-E2B3-4FB2-8DC4-483A42B30A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80353D-C34A-4BFC-BBB3-773DF9846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253F-5860-4EBE-BE0B-E601EF987A75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3DDAD7-F068-419F-B9AD-662969335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BCE14B-F791-4BFC-9F80-1334FC4E8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A216-C242-46D4-B6B2-FC34D9F6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09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18A0D-E221-4FBE-855D-ED6B44793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149EDF-17A2-484B-90B1-910B681F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253F-5860-4EBE-BE0B-E601EF987A75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6C2341-4763-4BAE-B411-89B186483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A2D8B5-3844-45B0-970C-E42C8932A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A216-C242-46D4-B6B2-FC34D9F6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82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35CFB4-B98C-4DBA-A688-A1660F431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253F-5860-4EBE-BE0B-E601EF987A75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59BA1D-5E47-4FEF-9F3A-2617AA78A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F584F-2EB8-486E-93A8-7E8168CB5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A216-C242-46D4-B6B2-FC34D9F6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1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6D2F6-5ACA-4D76-AB39-44A169A88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F7994-AF45-4C51-B62B-DAA67D4E2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83371C-8772-467B-BD87-A7D069E267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952C1-CF91-40DB-A6B7-E5CB6F453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253F-5860-4EBE-BE0B-E601EF987A75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222AAD-A5CB-48F7-8EAA-7026EF488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78692B-7721-4ABD-A834-8B9DDF8A9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A216-C242-46D4-B6B2-FC34D9F6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57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D1973-0B5B-41BF-87A3-41BD152A8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387BA0-7F28-4A14-A467-667C3F97AC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5DACA4-04A4-4EB3-9E0E-A149E0244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AD6E1-439F-41A8-975A-DF3228AA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253F-5860-4EBE-BE0B-E601EF987A75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F66D3-BB71-4CE5-8BD0-24AFC63D6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3D71E1-D525-46D2-A95F-FA203363D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A216-C242-46D4-B6B2-FC34D9F6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49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63EF16-19FD-4F3D-8A88-DF7203935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003F74-93C4-48F2-AA12-A54A3C7A7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77612-7E7E-4659-9ADD-1E7CA2A915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3253F-5860-4EBE-BE0B-E601EF987A75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5765B-ACF9-47CD-8840-0C8BF0A1DE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8E156-4D76-45FE-B0B1-51E1F2589F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3A216-C242-46D4-B6B2-FC34D9F6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0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103658" y="-162880"/>
            <a:ext cx="5858001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Entry # 23 </a:t>
            </a:r>
          </a:p>
          <a:p>
            <a:pPr algn="ctr"/>
            <a:r>
              <a:rPr lang="en-US" sz="3000" dirty="0"/>
              <a:t>(9/5/19)</a:t>
            </a:r>
          </a:p>
          <a:p>
            <a:pPr marL="514350" indent="-514350">
              <a:buAutoNum type="arabicPeriod"/>
            </a:pPr>
            <a:r>
              <a:rPr lang="en-US" sz="3000" dirty="0"/>
              <a:t>In what year was Israel created?</a:t>
            </a:r>
          </a:p>
          <a:p>
            <a:pPr marL="514350" indent="-514350">
              <a:buAutoNum type="alphaUcPeriod"/>
            </a:pPr>
            <a:r>
              <a:rPr lang="en-US" sz="3000" dirty="0"/>
              <a:t>1918</a:t>
            </a:r>
          </a:p>
          <a:p>
            <a:pPr marL="514350" indent="-514350">
              <a:buAutoNum type="alphaUcPeriod"/>
            </a:pPr>
            <a:r>
              <a:rPr lang="en-US" sz="3000" dirty="0"/>
              <a:t>1928</a:t>
            </a:r>
          </a:p>
          <a:p>
            <a:pPr marL="514350" indent="-514350">
              <a:buAutoNum type="alphaUcPeriod"/>
            </a:pPr>
            <a:r>
              <a:rPr lang="en-US" sz="3000" dirty="0"/>
              <a:t>1938</a:t>
            </a:r>
          </a:p>
          <a:p>
            <a:pPr marL="514350" indent="-514350">
              <a:buAutoNum type="alphaUcPeriod"/>
            </a:pPr>
            <a:r>
              <a:rPr lang="en-US" sz="3000" dirty="0"/>
              <a:t>1948</a:t>
            </a:r>
          </a:p>
          <a:p>
            <a:r>
              <a:rPr lang="en-US" sz="3000" dirty="0"/>
              <a:t>2. Jordan’s major surface water sources are shared with what two countries?</a:t>
            </a:r>
          </a:p>
          <a:p>
            <a:pPr marL="514350" lvl="0" indent="-514350">
              <a:buFontTx/>
              <a:buAutoNum type="alphaUcPeriod"/>
            </a:pPr>
            <a:r>
              <a:rPr lang="en-US" sz="3000" dirty="0"/>
              <a:t>Iran</a:t>
            </a:r>
            <a:r>
              <a:rPr lang="en-US" sz="3000" dirty="0">
                <a:solidFill>
                  <a:prstClr val="white"/>
                </a:solidFill>
              </a:rPr>
              <a:t> </a:t>
            </a:r>
            <a:r>
              <a:rPr lang="en-US" sz="3000" dirty="0"/>
              <a:t>&amp; Syria</a:t>
            </a:r>
          </a:p>
          <a:p>
            <a:pPr marL="514350" indent="-514350">
              <a:buFontTx/>
              <a:buAutoNum type="alphaUcPeriod"/>
            </a:pPr>
            <a:r>
              <a:rPr lang="en-US" sz="3000" dirty="0"/>
              <a:t>Israel &amp; Syria</a:t>
            </a:r>
          </a:p>
          <a:p>
            <a:pPr marL="514350" lvl="0" indent="-514350">
              <a:buFontTx/>
              <a:buAutoNum type="alphaUcPeriod"/>
            </a:pPr>
            <a:r>
              <a:rPr lang="en-US" sz="3000" dirty="0"/>
              <a:t>Saudi Arabia &amp; Turkey</a:t>
            </a:r>
          </a:p>
          <a:p>
            <a:pPr marL="514350" lvl="0" indent="-514350">
              <a:buFontTx/>
              <a:buAutoNum type="alphaUcPeriod"/>
            </a:pPr>
            <a:r>
              <a:rPr lang="en-US" sz="3000" dirty="0"/>
              <a:t>Iraq &amp; Israel </a:t>
            </a:r>
          </a:p>
          <a:p>
            <a:endParaRPr lang="en-US" sz="3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199658" y="-84743"/>
            <a:ext cx="5732319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Exit # 23 </a:t>
            </a:r>
          </a:p>
          <a:p>
            <a:pPr algn="ctr"/>
            <a:r>
              <a:rPr lang="en-US" sz="3000" dirty="0"/>
              <a:t>(9/5/19)</a:t>
            </a:r>
          </a:p>
          <a:p>
            <a:pPr marL="514350" indent="-514350">
              <a:buAutoNum type="arabicPeriod"/>
            </a:pPr>
            <a:r>
              <a:rPr lang="en-US" sz="2800" dirty="0">
                <a:latin typeface="KG First Time In Forever" panose="02000506000000020003" pitchFamily="2" charset="0"/>
              </a:rPr>
              <a:t>Why is the</a:t>
            </a:r>
            <a:r>
              <a:rPr lang="en-US" sz="28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 little water that is available in Saudi Arabia of poor quality?</a:t>
            </a:r>
          </a:p>
          <a:p>
            <a:pPr marL="514350" indent="-514350">
              <a:buAutoNum type="alphaUcPeriod"/>
            </a:pPr>
            <a:r>
              <a:rPr lang="en-US" sz="2800" dirty="0">
                <a:latin typeface="KG First Time In Forever" panose="02000506000000020003" pitchFamily="2" charset="0"/>
              </a:rPr>
              <a:t>It’s polluted with trash</a:t>
            </a:r>
          </a:p>
          <a:p>
            <a:pPr marL="514350" indent="-514350">
              <a:buAutoNum type="alphaUcPeriod"/>
            </a:pPr>
            <a:r>
              <a:rPr lang="en-US" sz="2800" dirty="0">
                <a:latin typeface="KG First Time In Forever" panose="02000506000000020003" pitchFamily="2" charset="0"/>
              </a:rPr>
              <a:t>It’s has oil in it</a:t>
            </a:r>
          </a:p>
          <a:p>
            <a:pPr marL="514350" indent="-514350">
              <a:buAutoNum type="alphaUcPeriod"/>
            </a:pPr>
            <a:r>
              <a:rPr lang="en-US" sz="3000" dirty="0"/>
              <a:t>It has salt water intrusion</a:t>
            </a:r>
          </a:p>
          <a:p>
            <a:pPr marL="514350" indent="-514350">
              <a:buAutoNum type="alphaUcPeriod"/>
            </a:pPr>
            <a:r>
              <a:rPr lang="en-US" sz="3000" dirty="0"/>
              <a:t>It’s polluted with chemicals</a:t>
            </a:r>
          </a:p>
          <a:p>
            <a:r>
              <a:rPr lang="en-US" sz="3000" dirty="0"/>
              <a:t>2. What is desertification?</a:t>
            </a:r>
          </a:p>
          <a:p>
            <a:pPr marL="514350" indent="-514350">
              <a:buAutoNum type="alphaUcPeriod"/>
            </a:pPr>
            <a:r>
              <a:rPr lang="en-US" sz="3000" dirty="0"/>
              <a:t>Turning desert into farmland</a:t>
            </a:r>
          </a:p>
          <a:p>
            <a:pPr marL="514350" indent="-514350">
              <a:buAutoNum type="alphaUcPeriod"/>
            </a:pPr>
            <a:r>
              <a:rPr lang="en-US" sz="3000" dirty="0"/>
              <a:t>Turning farmland into desert</a:t>
            </a:r>
          </a:p>
          <a:p>
            <a:pPr marL="514350" indent="-514350">
              <a:buAutoNum type="alphaUcPeriod"/>
            </a:pPr>
            <a:r>
              <a:rPr lang="en-US" sz="3000" dirty="0"/>
              <a:t>Taking salt out of sea water</a:t>
            </a:r>
          </a:p>
          <a:p>
            <a:pPr marL="514350" indent="-514350">
              <a:buAutoNum type="alphaUcPeriod"/>
            </a:pPr>
            <a:r>
              <a:rPr lang="en-US" sz="3000" dirty="0"/>
              <a:t>Taking salt out of fresh water </a:t>
            </a:r>
          </a:p>
          <a:p>
            <a:pPr algn="ctr"/>
            <a:endParaRPr lang="en-US" sz="4800" dirty="0"/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3766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103658" y="0"/>
            <a:ext cx="5858001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Entry # 32</a:t>
            </a:r>
          </a:p>
          <a:p>
            <a:pPr algn="ctr"/>
            <a:r>
              <a:rPr lang="en-US" sz="2800" dirty="0"/>
              <a:t>(9/18/19)</a:t>
            </a:r>
          </a:p>
          <a:p>
            <a:pPr marL="514350" indent="-514350">
              <a:buAutoNum type="arabicPeriod"/>
            </a:pPr>
            <a:r>
              <a:rPr lang="en-US" sz="2800" dirty="0"/>
              <a:t>Why are deserts not a favorable place to live?</a:t>
            </a:r>
          </a:p>
          <a:p>
            <a:pPr marL="514350" indent="-514350">
              <a:buAutoNum type="alphaUcPeriod"/>
            </a:pPr>
            <a:r>
              <a:rPr lang="en-US" sz="2800" dirty="0"/>
              <a:t>Has lots of rainstorms</a:t>
            </a:r>
          </a:p>
          <a:p>
            <a:pPr marL="514350" indent="-514350">
              <a:buAutoNum type="alphaUcPeriod"/>
            </a:pPr>
            <a:r>
              <a:rPr lang="en-US" sz="2800" dirty="0"/>
              <a:t>Too cold and windy</a:t>
            </a:r>
          </a:p>
          <a:p>
            <a:pPr marL="514350" indent="-514350">
              <a:buAutoNum type="alphaUcPeriod"/>
            </a:pPr>
            <a:r>
              <a:rPr lang="en-US" sz="2800" dirty="0"/>
              <a:t>Extremely hot &amp; arid</a:t>
            </a:r>
          </a:p>
          <a:p>
            <a:pPr marL="514350" indent="-514350">
              <a:buAutoNum type="alphaUcPeriod"/>
            </a:pPr>
            <a:r>
              <a:rPr lang="en-US" sz="2800" dirty="0"/>
              <a:t>Extremely cool &amp; dry</a:t>
            </a:r>
          </a:p>
          <a:p>
            <a:endParaRPr lang="en-US" sz="2800" dirty="0"/>
          </a:p>
          <a:p>
            <a:r>
              <a:rPr lang="en-US" sz="2800" dirty="0"/>
              <a:t>2. How high can the temperatures reach during the day in some areas of the deserts?</a:t>
            </a:r>
          </a:p>
          <a:p>
            <a:pPr marL="514350" indent="-514350">
              <a:buAutoNum type="alphaUcPeriod"/>
            </a:pPr>
            <a:r>
              <a:rPr lang="en-US" sz="2800" dirty="0"/>
              <a:t>520°F</a:t>
            </a:r>
          </a:p>
          <a:p>
            <a:pPr marL="514350" indent="-514350">
              <a:buAutoNum type="alphaUcPeriod"/>
            </a:pPr>
            <a:r>
              <a:rPr lang="en-US" sz="2800" dirty="0"/>
              <a:t>430°F</a:t>
            </a:r>
          </a:p>
          <a:p>
            <a:pPr marL="514350" indent="-514350">
              <a:buAutoNum type="alphaUcPeriod"/>
            </a:pPr>
            <a:r>
              <a:rPr lang="en-US" sz="2800" dirty="0"/>
              <a:t>210°F</a:t>
            </a:r>
          </a:p>
          <a:p>
            <a:pPr marL="514350" indent="-514350">
              <a:buAutoNum type="alphaUcPeriod"/>
            </a:pPr>
            <a:r>
              <a:rPr lang="en-US" sz="2800" dirty="0"/>
              <a:t>125°F</a:t>
            </a:r>
          </a:p>
          <a:p>
            <a:pPr marL="514350" indent="-514350">
              <a:buAutoNum type="alphaUcPeriod"/>
            </a:pPr>
            <a:endParaRPr lang="en-US" sz="2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076950" y="0"/>
            <a:ext cx="6096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dirty="0"/>
              <a:t>Exit # 32 </a:t>
            </a:r>
          </a:p>
          <a:p>
            <a:pPr algn="ctr"/>
            <a:r>
              <a:rPr lang="en-US" sz="2900" dirty="0"/>
              <a:t>(9/18/19)</a:t>
            </a:r>
          </a:p>
          <a:p>
            <a:pPr lvl="0"/>
            <a:r>
              <a:rPr lang="en-US" sz="2900" dirty="0"/>
              <a:t>1. </a:t>
            </a:r>
            <a:r>
              <a:rPr lang="en-US" sz="3000" dirty="0"/>
              <a:t>What is a Bedouin?</a:t>
            </a:r>
          </a:p>
          <a:p>
            <a:pPr marL="514350" lvl="0" indent="-514350">
              <a:buFontTx/>
              <a:buAutoNum type="alphaUcPeriod"/>
            </a:pPr>
            <a:r>
              <a:rPr lang="en-US" sz="3000" dirty="0"/>
              <a:t>Water Nomad</a:t>
            </a:r>
          </a:p>
          <a:p>
            <a:pPr marL="514350" lvl="0" indent="-514350">
              <a:buFontTx/>
              <a:buAutoNum type="alphaUcPeriod"/>
            </a:pPr>
            <a:r>
              <a:rPr lang="en-US" sz="3000" dirty="0"/>
              <a:t>Desert Nomad</a:t>
            </a:r>
          </a:p>
          <a:p>
            <a:pPr marL="514350" lvl="0" indent="-514350">
              <a:buFontTx/>
              <a:buAutoNum type="alphaUcPeriod"/>
            </a:pPr>
            <a:r>
              <a:rPr lang="en-US" sz="3000" dirty="0"/>
              <a:t>Forest Nomad</a:t>
            </a:r>
          </a:p>
          <a:p>
            <a:pPr marL="514350" lvl="0" indent="-514350">
              <a:buFontTx/>
              <a:buAutoNum type="alphaUcPeriod"/>
            </a:pPr>
            <a:r>
              <a:rPr lang="en-US" sz="3000" dirty="0"/>
              <a:t>Land Nomad</a:t>
            </a:r>
          </a:p>
          <a:p>
            <a:endParaRPr lang="en-US" sz="2900" dirty="0"/>
          </a:p>
          <a:p>
            <a:r>
              <a:rPr lang="en-US" sz="2900" dirty="0"/>
              <a:t>2. What types of homes do Bedouins live in?</a:t>
            </a:r>
          </a:p>
          <a:p>
            <a:pPr marL="514350" indent="-514350">
              <a:buAutoNum type="alphaUcPeriod"/>
            </a:pPr>
            <a:r>
              <a:rPr lang="en-US" sz="2900" dirty="0"/>
              <a:t>Tent camps &amp; Huts</a:t>
            </a:r>
          </a:p>
          <a:p>
            <a:pPr marL="514350" indent="-514350">
              <a:buAutoNum type="alphaUcPeriod"/>
            </a:pPr>
            <a:r>
              <a:rPr lang="en-US" sz="2900" dirty="0"/>
              <a:t>Brick Buildings</a:t>
            </a:r>
          </a:p>
          <a:p>
            <a:pPr marL="514350" indent="-514350">
              <a:buAutoNum type="alphaUcPeriod"/>
            </a:pPr>
            <a:r>
              <a:rPr lang="en-US" sz="2900" dirty="0"/>
              <a:t>Twigs and Mud structure</a:t>
            </a:r>
          </a:p>
          <a:p>
            <a:pPr marL="514350" indent="-514350">
              <a:buAutoNum type="alphaUcPeriod"/>
            </a:pPr>
            <a:r>
              <a:rPr lang="en-US" sz="2900" dirty="0"/>
              <a:t>Recreational Vehicles </a:t>
            </a:r>
          </a:p>
          <a:p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43306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0" y="-124780"/>
            <a:ext cx="6143499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Entry # 33</a:t>
            </a:r>
          </a:p>
          <a:p>
            <a:pPr algn="ctr"/>
            <a:r>
              <a:rPr lang="en-US" sz="2800" dirty="0"/>
              <a:t>(9/19/19)</a:t>
            </a:r>
          </a:p>
          <a:p>
            <a:r>
              <a:rPr lang="en-US" sz="2800" dirty="0"/>
              <a:t>1. What natural resource was discovered in SWA that caused people to move from the deserts?</a:t>
            </a:r>
          </a:p>
          <a:p>
            <a:r>
              <a:rPr lang="en-US" sz="2800" dirty="0"/>
              <a:t>A. Water</a:t>
            </a:r>
          </a:p>
          <a:p>
            <a:r>
              <a:rPr lang="en-US" sz="2800" dirty="0"/>
              <a:t>B. Oil</a:t>
            </a:r>
          </a:p>
          <a:p>
            <a:r>
              <a:rPr lang="en-US" sz="2800" dirty="0"/>
              <a:t>C. Gold</a:t>
            </a:r>
          </a:p>
          <a:p>
            <a:r>
              <a:rPr lang="en-US" sz="2800" dirty="0"/>
              <a:t>D. Silver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r>
              <a:rPr lang="en-US" sz="2800" dirty="0"/>
              <a:t>2. Over the past _____ years residents have left the desert &amp; moved to cities.</a:t>
            </a:r>
          </a:p>
          <a:p>
            <a:pPr marL="514350" indent="-514350">
              <a:buAutoNum type="alphaUcPeriod"/>
            </a:pPr>
            <a:r>
              <a:rPr lang="en-US" sz="2800" dirty="0"/>
              <a:t>70</a:t>
            </a:r>
          </a:p>
          <a:p>
            <a:pPr marL="514350" indent="-514350">
              <a:buAutoNum type="alphaUcPeriod"/>
            </a:pPr>
            <a:r>
              <a:rPr lang="en-US" sz="2800" dirty="0"/>
              <a:t>60</a:t>
            </a:r>
          </a:p>
          <a:p>
            <a:pPr marL="514350" indent="-514350">
              <a:buAutoNum type="alphaUcPeriod"/>
            </a:pPr>
            <a:r>
              <a:rPr lang="en-US" sz="2800" dirty="0"/>
              <a:t>50</a:t>
            </a:r>
          </a:p>
          <a:p>
            <a:pPr marL="514350" indent="-514350">
              <a:buAutoNum type="alphaUcPeriod"/>
            </a:pPr>
            <a:r>
              <a:rPr lang="en-US" sz="2800" dirty="0"/>
              <a:t>40</a:t>
            </a:r>
          </a:p>
          <a:p>
            <a:endParaRPr lang="en-US" sz="2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048501" y="0"/>
            <a:ext cx="614349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Exit # 33 </a:t>
            </a:r>
          </a:p>
          <a:p>
            <a:pPr algn="ctr"/>
            <a:r>
              <a:rPr lang="en-US" sz="2800" dirty="0"/>
              <a:t>(9/19/19)</a:t>
            </a:r>
          </a:p>
          <a:p>
            <a:pPr marL="514350" indent="-514350">
              <a:buAutoNum type="arabicPeriod"/>
            </a:pPr>
            <a:r>
              <a:rPr lang="en-US" sz="2800" dirty="0"/>
              <a:t>What percentage of SWA population remains nomadic herders?</a:t>
            </a:r>
          </a:p>
          <a:p>
            <a:pPr marL="514350" indent="-514350">
              <a:buAutoNum type="alphaUcPeriod"/>
            </a:pPr>
            <a:r>
              <a:rPr lang="en-US" sz="2800" dirty="0"/>
              <a:t>1%</a:t>
            </a:r>
          </a:p>
          <a:p>
            <a:pPr marL="514350" indent="-514350">
              <a:buAutoNum type="alphaUcPeriod"/>
            </a:pPr>
            <a:r>
              <a:rPr lang="en-US" sz="2800" dirty="0"/>
              <a:t>3%</a:t>
            </a:r>
          </a:p>
          <a:p>
            <a:pPr marL="514350" indent="-514350">
              <a:buAutoNum type="alphaUcPeriod"/>
            </a:pPr>
            <a:r>
              <a:rPr lang="en-US" sz="2800" dirty="0"/>
              <a:t>5%</a:t>
            </a:r>
          </a:p>
          <a:p>
            <a:pPr marL="514350" indent="-514350">
              <a:buAutoNum type="alphaUcPeriod"/>
            </a:pPr>
            <a:r>
              <a:rPr lang="en-US" sz="2800" dirty="0"/>
              <a:t>7%</a:t>
            </a:r>
          </a:p>
          <a:p>
            <a:endParaRPr lang="en-US" sz="2800" dirty="0"/>
          </a:p>
          <a:p>
            <a:r>
              <a:rPr lang="en-US" sz="2800" dirty="0"/>
              <a:t>2. What type of herders are many of the Bedouins?</a:t>
            </a:r>
          </a:p>
          <a:p>
            <a:pPr marL="514350" indent="-514350">
              <a:buAutoNum type="alphaUcPeriod"/>
            </a:pPr>
            <a:r>
              <a:rPr lang="en-US" sz="2800" dirty="0"/>
              <a:t>Pigs, Cows, &amp; Chickens</a:t>
            </a:r>
          </a:p>
          <a:p>
            <a:pPr marL="514350" indent="-514350">
              <a:buAutoNum type="alphaUcPeriod"/>
            </a:pPr>
            <a:r>
              <a:rPr lang="en-US" sz="2800" dirty="0"/>
              <a:t>Deer, Goats, &amp; Pigs</a:t>
            </a:r>
          </a:p>
          <a:p>
            <a:pPr marL="514350" indent="-514350">
              <a:buAutoNum type="alphaUcPeriod"/>
            </a:pPr>
            <a:r>
              <a:rPr lang="en-US" sz="2800" dirty="0"/>
              <a:t>Sheep, Camel, &amp; Goat</a:t>
            </a:r>
          </a:p>
          <a:p>
            <a:pPr marL="514350" indent="-514350">
              <a:buAutoNum type="alphaUcPeriod"/>
            </a:pPr>
            <a:r>
              <a:rPr lang="en-US" sz="2800" dirty="0"/>
              <a:t>Sheep, Goats, &amp; Cows</a:t>
            </a:r>
          </a:p>
        </p:txBody>
      </p:sp>
    </p:spTree>
    <p:extLst>
      <p:ext uri="{BB962C8B-B14F-4D97-AF65-F5344CB8AC3E}">
        <p14:creationId xmlns:p14="http://schemas.microsoft.com/office/powerpoint/2010/main" val="423675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25477" y="0"/>
            <a:ext cx="607052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Entry # 34</a:t>
            </a:r>
          </a:p>
          <a:p>
            <a:pPr algn="ctr"/>
            <a:r>
              <a:rPr lang="en-US" sz="2800" dirty="0"/>
              <a:t>(9/20/19)</a:t>
            </a:r>
          </a:p>
          <a:p>
            <a:r>
              <a:rPr lang="en-US" sz="2800" dirty="0"/>
              <a:t>1.What type of products do Bedouins trade?</a:t>
            </a:r>
          </a:p>
          <a:p>
            <a:pPr marL="514350" indent="-514350">
              <a:buAutoNum type="alphaUcPeriod"/>
            </a:pPr>
            <a:r>
              <a:rPr lang="en-US" sz="2800" dirty="0"/>
              <a:t>People and water</a:t>
            </a:r>
          </a:p>
          <a:p>
            <a:pPr marL="514350" indent="-514350">
              <a:buAutoNum type="alphaUcPeriod"/>
            </a:pPr>
            <a:r>
              <a:rPr lang="en-US" sz="2800" dirty="0"/>
              <a:t>Animals and hand made goods</a:t>
            </a:r>
          </a:p>
          <a:p>
            <a:pPr marL="514350" indent="-514350">
              <a:buAutoNum type="alphaUcPeriod"/>
            </a:pPr>
            <a:r>
              <a:rPr lang="en-US" sz="2800" dirty="0"/>
              <a:t>Furs and food</a:t>
            </a:r>
          </a:p>
          <a:p>
            <a:pPr marL="514350" indent="-514350">
              <a:buAutoNum type="alphaUcPeriod"/>
            </a:pPr>
            <a:r>
              <a:rPr lang="en-US" sz="2800" dirty="0"/>
              <a:t>Jewels and Oil</a:t>
            </a:r>
          </a:p>
          <a:p>
            <a:endParaRPr lang="en-US" sz="2800" dirty="0"/>
          </a:p>
          <a:p>
            <a:r>
              <a:rPr lang="en-US" sz="2800" dirty="0"/>
              <a:t>2. Many people leave the desert &amp; move to cities in order to do what?</a:t>
            </a:r>
          </a:p>
          <a:p>
            <a:pPr marL="514350" indent="-514350">
              <a:buAutoNum type="alphaUcPeriod"/>
            </a:pPr>
            <a:r>
              <a:rPr lang="en-US" sz="2800" dirty="0"/>
              <a:t>Better Medical </a:t>
            </a:r>
          </a:p>
          <a:p>
            <a:pPr marL="514350" indent="-514350">
              <a:buAutoNum type="alphaUcPeriod"/>
            </a:pPr>
            <a:r>
              <a:rPr lang="en-US" sz="2800" dirty="0"/>
              <a:t>Better Water</a:t>
            </a:r>
          </a:p>
          <a:p>
            <a:pPr marL="514350" indent="-514350">
              <a:buAutoNum type="alphaUcPeriod"/>
            </a:pPr>
            <a:r>
              <a:rPr lang="en-US" sz="2800" dirty="0"/>
              <a:t>Better Education</a:t>
            </a:r>
          </a:p>
          <a:p>
            <a:pPr marL="514350" indent="-514350">
              <a:buAutoNum type="alphaUcPeriod"/>
            </a:pPr>
            <a:r>
              <a:rPr lang="en-US" sz="2800" dirty="0"/>
              <a:t>Better Jobs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247159" y="113345"/>
            <a:ext cx="573231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Exit # 34 </a:t>
            </a:r>
          </a:p>
          <a:p>
            <a:pPr algn="ctr"/>
            <a:r>
              <a:rPr lang="en-US" sz="2800" dirty="0"/>
              <a:t>(9/20/19)</a:t>
            </a:r>
          </a:p>
          <a:p>
            <a:r>
              <a:rPr lang="en-US" sz="2800" dirty="0"/>
              <a:t>1.How do people travel across the desert in SWA?</a:t>
            </a:r>
          </a:p>
          <a:p>
            <a:pPr marL="514350" indent="-514350">
              <a:buAutoNum type="alphaUcPeriod"/>
            </a:pPr>
            <a:r>
              <a:rPr lang="en-US" sz="2800" dirty="0"/>
              <a:t>On Foot</a:t>
            </a:r>
          </a:p>
          <a:p>
            <a:pPr marL="514350" indent="-514350">
              <a:buAutoNum type="alphaUcPeriod"/>
            </a:pPr>
            <a:r>
              <a:rPr lang="en-US" sz="2800" dirty="0"/>
              <a:t>By Bike </a:t>
            </a:r>
          </a:p>
          <a:p>
            <a:pPr marL="514350" indent="-514350">
              <a:buFontTx/>
              <a:buAutoNum type="alphaUcPeriod"/>
            </a:pPr>
            <a:r>
              <a:rPr lang="en-US" sz="2800" dirty="0"/>
              <a:t>Goats</a:t>
            </a:r>
          </a:p>
          <a:p>
            <a:pPr marL="514350" indent="-514350">
              <a:buAutoNum type="alphaUcPeriod"/>
            </a:pPr>
            <a:r>
              <a:rPr lang="en-US" sz="2800" dirty="0"/>
              <a:t>Camels &amp; ATV’s</a:t>
            </a:r>
          </a:p>
          <a:p>
            <a:endParaRPr lang="en-US" sz="2800" dirty="0"/>
          </a:p>
          <a:p>
            <a:r>
              <a:rPr lang="en-US" sz="2800" dirty="0"/>
              <a:t>2. The Tigris River joins with the Euphrates River to create which river?</a:t>
            </a:r>
          </a:p>
          <a:p>
            <a:pPr marL="514350" indent="-514350">
              <a:buAutoNum type="alphaUcPeriod"/>
            </a:pPr>
            <a:r>
              <a:rPr lang="en-US" sz="2800" dirty="0"/>
              <a:t>Shatt al Arab</a:t>
            </a:r>
          </a:p>
          <a:p>
            <a:pPr marL="514350" indent="-514350">
              <a:buAutoNum type="alphaUcPeriod"/>
            </a:pPr>
            <a:r>
              <a:rPr lang="en-US" sz="2800" dirty="0"/>
              <a:t>Jordan </a:t>
            </a:r>
          </a:p>
          <a:p>
            <a:pPr marL="514350" indent="-514350">
              <a:buAutoNum type="alphaUcPeriod"/>
            </a:pPr>
            <a:r>
              <a:rPr lang="en-US" sz="2800" dirty="0"/>
              <a:t>Nile</a:t>
            </a:r>
          </a:p>
          <a:p>
            <a:pPr marL="514350" indent="-514350">
              <a:buAutoNum type="alphaUcPeriod"/>
            </a:pPr>
            <a:r>
              <a:rPr lang="en-US" sz="2800" dirty="0"/>
              <a:t>Al-</a:t>
            </a:r>
            <a:r>
              <a:rPr lang="en-US" sz="2800" dirty="0" err="1"/>
              <a:t>Gharraf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015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25477" y="0"/>
            <a:ext cx="585800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Entry # 35</a:t>
            </a:r>
          </a:p>
          <a:p>
            <a:pPr algn="ctr"/>
            <a:r>
              <a:rPr lang="en-US" sz="2800" dirty="0"/>
              <a:t>(9/30/19)</a:t>
            </a:r>
          </a:p>
          <a:p>
            <a:r>
              <a:rPr lang="en-US" sz="2800" dirty="0"/>
              <a:t>1.What is an example of religion?</a:t>
            </a:r>
          </a:p>
          <a:p>
            <a:pPr marL="514350" indent="-514350">
              <a:buAutoNum type="alphaUcPeriod"/>
            </a:pPr>
            <a:r>
              <a:rPr lang="en-US" sz="2800" dirty="0"/>
              <a:t>Christmas</a:t>
            </a:r>
          </a:p>
          <a:p>
            <a:pPr marL="514350" indent="-514350">
              <a:buAutoNum type="alphaUcPeriod"/>
            </a:pPr>
            <a:r>
              <a:rPr lang="en-US" sz="2800" dirty="0"/>
              <a:t>Kurdish</a:t>
            </a:r>
          </a:p>
          <a:p>
            <a:pPr marL="514350" indent="-514350">
              <a:buAutoNum type="alphaUcPeriod"/>
            </a:pPr>
            <a:r>
              <a:rPr lang="en-US" sz="2800" dirty="0"/>
              <a:t>Islam</a:t>
            </a:r>
          </a:p>
          <a:p>
            <a:pPr marL="514350" indent="-514350">
              <a:buAutoNum type="alphaUcPeriod"/>
            </a:pPr>
            <a:r>
              <a:rPr lang="en-US" sz="2800" dirty="0"/>
              <a:t>Persians</a:t>
            </a:r>
          </a:p>
          <a:p>
            <a:r>
              <a:rPr lang="en-US" sz="2800" dirty="0"/>
              <a:t>2. What is a non-example of religion?</a:t>
            </a:r>
          </a:p>
          <a:p>
            <a:pPr marL="514350" indent="-514350">
              <a:buFontTx/>
              <a:buAutoNum type="alphaUcPeriod"/>
            </a:pPr>
            <a:r>
              <a:rPr lang="en-US" sz="2800" dirty="0"/>
              <a:t>Judaism</a:t>
            </a:r>
          </a:p>
          <a:p>
            <a:pPr marL="514350" indent="-514350">
              <a:buFontTx/>
              <a:buAutoNum type="alphaUcPeriod"/>
            </a:pPr>
            <a:r>
              <a:rPr lang="en-US" sz="2800" dirty="0"/>
              <a:t>Persians </a:t>
            </a:r>
          </a:p>
          <a:p>
            <a:pPr marL="514350" indent="-514350">
              <a:buAutoNum type="alphaUcPeriod"/>
            </a:pPr>
            <a:r>
              <a:rPr lang="en-US" sz="2800" dirty="0"/>
              <a:t>Islam</a:t>
            </a:r>
          </a:p>
          <a:p>
            <a:pPr marL="514350" indent="-514350">
              <a:buAutoNum type="alphaUcPeriod"/>
            </a:pPr>
            <a:r>
              <a:rPr lang="en-US" sz="2800" dirty="0"/>
              <a:t>Christianity</a:t>
            </a:r>
          </a:p>
          <a:p>
            <a:pPr marL="514350" indent="-514350">
              <a:buAutoNum type="alphaUcPeriod"/>
            </a:pPr>
            <a:endParaRPr lang="en-US" sz="2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247159" y="75245"/>
            <a:ext cx="573231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Exit # 35 </a:t>
            </a:r>
          </a:p>
          <a:p>
            <a:pPr algn="ctr"/>
            <a:r>
              <a:rPr lang="en-US" sz="2800" dirty="0"/>
              <a:t>(9/30/19)</a:t>
            </a:r>
          </a:p>
          <a:p>
            <a:pPr lvl="0"/>
            <a:r>
              <a:rPr lang="en-US" sz="2800" dirty="0"/>
              <a:t>1.</a:t>
            </a:r>
            <a:r>
              <a:rPr lang="en-US" sz="2800" dirty="0">
                <a:solidFill>
                  <a:prstClr val="white"/>
                </a:solidFill>
              </a:rPr>
              <a:t> </a:t>
            </a:r>
            <a:r>
              <a:rPr lang="en-US" sz="2800" dirty="0"/>
              <a:t>What is an example of ethnic groups?</a:t>
            </a:r>
          </a:p>
          <a:p>
            <a:pPr marL="514350" lvl="0" indent="-514350">
              <a:buFontTx/>
              <a:buAutoNum type="alphaUcPeriod"/>
            </a:pPr>
            <a:r>
              <a:rPr lang="en-US" sz="2800" dirty="0"/>
              <a:t>Islam</a:t>
            </a:r>
          </a:p>
          <a:p>
            <a:pPr marL="514350" lvl="0" indent="-514350">
              <a:buFontTx/>
              <a:buAutoNum type="alphaUcPeriod"/>
            </a:pPr>
            <a:r>
              <a:rPr lang="en-US" sz="2800" dirty="0"/>
              <a:t>Christianity</a:t>
            </a:r>
          </a:p>
          <a:p>
            <a:pPr marL="514350" lvl="0" indent="-514350">
              <a:buFontTx/>
              <a:buAutoNum type="alphaUcPeriod"/>
            </a:pPr>
            <a:r>
              <a:rPr lang="en-US" sz="2800" dirty="0"/>
              <a:t>Judaism</a:t>
            </a:r>
          </a:p>
          <a:p>
            <a:pPr marL="514350" lvl="0" indent="-514350">
              <a:buFontTx/>
              <a:buAutoNum type="alphaUcPeriod"/>
            </a:pPr>
            <a:r>
              <a:rPr lang="en-US" sz="2800" dirty="0"/>
              <a:t>Persians </a:t>
            </a:r>
          </a:p>
          <a:p>
            <a:pPr lvl="0"/>
            <a:r>
              <a:rPr lang="en-US" sz="2800" dirty="0"/>
              <a:t>2. What is a non-example of ethnic groups?</a:t>
            </a:r>
          </a:p>
          <a:p>
            <a:pPr marL="514350" lvl="0" indent="-514350">
              <a:buAutoNum type="alphaUcPeriod"/>
            </a:pPr>
            <a:r>
              <a:rPr lang="en-US" sz="2800" dirty="0"/>
              <a:t>Kurds</a:t>
            </a:r>
          </a:p>
          <a:p>
            <a:pPr marL="514350" lvl="0" indent="-514350">
              <a:buAutoNum type="alphaUcPeriod"/>
            </a:pPr>
            <a:r>
              <a:rPr lang="en-US" sz="2800" dirty="0"/>
              <a:t>Hispanics</a:t>
            </a:r>
          </a:p>
          <a:p>
            <a:pPr marL="514350" lvl="0" indent="-514350">
              <a:buAutoNum type="alphaUcPeriod"/>
            </a:pPr>
            <a:r>
              <a:rPr lang="en-US" sz="2800" dirty="0"/>
              <a:t>Christians</a:t>
            </a:r>
          </a:p>
          <a:p>
            <a:pPr marL="514350" lvl="0" indent="-514350">
              <a:buAutoNum type="alphaUcPeriod"/>
            </a:pPr>
            <a:r>
              <a:rPr lang="en-US" sz="2800" dirty="0"/>
              <a:t>Persians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673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25477" y="0"/>
            <a:ext cx="585800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Entry # 36</a:t>
            </a:r>
          </a:p>
          <a:p>
            <a:pPr algn="ctr"/>
            <a:r>
              <a:rPr lang="en-US" sz="2800" dirty="0"/>
              <a:t>(10/1/19)</a:t>
            </a:r>
          </a:p>
          <a:p>
            <a:r>
              <a:rPr lang="en-US" sz="2800" dirty="0"/>
              <a:t>1.How many dominant religions started in Southwest Asia?</a:t>
            </a:r>
          </a:p>
          <a:p>
            <a:pPr marL="514350" indent="-514350">
              <a:buAutoNum type="alphaUcPeriod"/>
            </a:pPr>
            <a:r>
              <a:rPr lang="en-US" sz="2800" dirty="0"/>
              <a:t>1</a:t>
            </a:r>
          </a:p>
          <a:p>
            <a:pPr marL="514350" indent="-514350">
              <a:buAutoNum type="alphaUcPeriod"/>
            </a:pPr>
            <a:r>
              <a:rPr lang="en-US" sz="2800" dirty="0"/>
              <a:t>2</a:t>
            </a:r>
          </a:p>
          <a:p>
            <a:pPr marL="514350" indent="-514350">
              <a:buAutoNum type="alphaUcPeriod"/>
            </a:pPr>
            <a:r>
              <a:rPr lang="en-US" sz="2800" dirty="0"/>
              <a:t>3</a:t>
            </a:r>
          </a:p>
          <a:p>
            <a:pPr marL="514350" indent="-514350">
              <a:buAutoNum type="alphaUcPeriod"/>
            </a:pPr>
            <a:r>
              <a:rPr lang="en-US" sz="2800" dirty="0"/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247159" y="113345"/>
            <a:ext cx="573231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Exit # 36</a:t>
            </a:r>
          </a:p>
          <a:p>
            <a:pPr algn="ctr"/>
            <a:r>
              <a:rPr lang="en-US" sz="2800" dirty="0"/>
              <a:t>(10/1/19)</a:t>
            </a:r>
          </a:p>
          <a:p>
            <a:pPr marL="514350" indent="-514350">
              <a:buAutoNum type="arabicPeriod"/>
            </a:pPr>
            <a:r>
              <a:rPr lang="en-US" sz="2800" dirty="0"/>
              <a:t>What is not an ethnic group that we will study in Southwest Asia?</a:t>
            </a:r>
          </a:p>
          <a:p>
            <a:pPr marL="514350" indent="-514350">
              <a:buAutoNum type="alphaUcPeriod"/>
            </a:pPr>
            <a:r>
              <a:rPr lang="en-US" sz="2800" dirty="0"/>
              <a:t>Kurds</a:t>
            </a:r>
          </a:p>
          <a:p>
            <a:pPr marL="514350" indent="-514350">
              <a:buAutoNum type="alphaUcPeriod"/>
            </a:pPr>
            <a:r>
              <a:rPr lang="en-US" sz="2800" dirty="0"/>
              <a:t>Persians</a:t>
            </a:r>
          </a:p>
          <a:p>
            <a:pPr marL="514350" indent="-514350">
              <a:buAutoNum type="alphaUcPeriod"/>
            </a:pPr>
            <a:r>
              <a:rPr lang="en-US" sz="2800" dirty="0" err="1"/>
              <a:t>Truks</a:t>
            </a:r>
            <a:endParaRPr lang="en-US" sz="2800" dirty="0"/>
          </a:p>
          <a:p>
            <a:pPr marL="514350" indent="-514350">
              <a:buAutoNum type="alphaUcPeriod"/>
            </a:pPr>
            <a:r>
              <a:rPr lang="en-US" sz="2800" dirty="0"/>
              <a:t>Arabs</a:t>
            </a:r>
          </a:p>
        </p:txBody>
      </p:sp>
    </p:spTree>
    <p:extLst>
      <p:ext uri="{BB962C8B-B14F-4D97-AF65-F5344CB8AC3E}">
        <p14:creationId xmlns:p14="http://schemas.microsoft.com/office/powerpoint/2010/main" val="52081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25477" y="0"/>
            <a:ext cx="585800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Entry # 37</a:t>
            </a:r>
          </a:p>
          <a:p>
            <a:pPr algn="ctr"/>
            <a:r>
              <a:rPr lang="en-US" sz="2800" dirty="0"/>
              <a:t>(10/2/19)</a:t>
            </a:r>
          </a:p>
          <a:p>
            <a:pPr marL="514350" indent="-514350">
              <a:buAutoNum type="arabicPeriod"/>
            </a:pPr>
            <a:r>
              <a:rPr lang="en-US" sz="2800" dirty="0"/>
              <a:t>Which of these are you born into?</a:t>
            </a:r>
          </a:p>
          <a:p>
            <a:pPr marL="514350" indent="-514350">
              <a:buAutoNum type="alphaUcPeriod"/>
            </a:pPr>
            <a:r>
              <a:rPr lang="en-US" sz="2800" dirty="0"/>
              <a:t>Kurdish</a:t>
            </a:r>
          </a:p>
          <a:p>
            <a:pPr marL="514350" indent="-514350">
              <a:buAutoNum type="alphaUcPeriod"/>
            </a:pPr>
            <a:r>
              <a:rPr lang="en-US" sz="2800" dirty="0"/>
              <a:t>Christianity</a:t>
            </a:r>
          </a:p>
          <a:p>
            <a:pPr marL="514350" indent="-514350">
              <a:buAutoNum type="alphaUcPeriod"/>
            </a:pPr>
            <a:r>
              <a:rPr lang="en-US" sz="2800" dirty="0"/>
              <a:t>Muslim</a:t>
            </a:r>
          </a:p>
          <a:p>
            <a:pPr marL="514350" indent="-514350">
              <a:buAutoNum type="alphaUcPeriod"/>
            </a:pPr>
            <a:r>
              <a:rPr lang="en-US" sz="2800" dirty="0"/>
              <a:t>Taoism</a:t>
            </a:r>
          </a:p>
          <a:p>
            <a:endParaRPr lang="en-US" sz="2800" dirty="0"/>
          </a:p>
          <a:p>
            <a:r>
              <a:rPr lang="en-US" sz="2800" dirty="0"/>
              <a:t>2. Which of these do you get to choose?</a:t>
            </a:r>
          </a:p>
          <a:p>
            <a:pPr marL="514350" indent="-514350">
              <a:buAutoNum type="alphaUcPeriod"/>
            </a:pPr>
            <a:r>
              <a:rPr lang="en-US" sz="2800" dirty="0"/>
              <a:t>Kurdish</a:t>
            </a:r>
          </a:p>
          <a:p>
            <a:pPr marL="514350" indent="-514350">
              <a:buAutoNum type="alphaUcPeriod"/>
            </a:pPr>
            <a:r>
              <a:rPr lang="en-US" sz="2800" dirty="0"/>
              <a:t>Japanese</a:t>
            </a:r>
          </a:p>
          <a:p>
            <a:pPr marL="514350" indent="-514350">
              <a:buAutoNum type="alphaUcPeriod"/>
            </a:pPr>
            <a:r>
              <a:rPr lang="en-US" sz="2800" dirty="0"/>
              <a:t>Hinduism</a:t>
            </a:r>
          </a:p>
          <a:p>
            <a:pPr marL="514350" indent="-514350">
              <a:buAutoNum type="alphaUcPeriod"/>
            </a:pPr>
            <a:r>
              <a:rPr lang="en-US" sz="2800" dirty="0"/>
              <a:t>American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247159" y="113345"/>
            <a:ext cx="573231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Exit # 37 </a:t>
            </a:r>
          </a:p>
          <a:p>
            <a:pPr algn="ctr"/>
            <a:r>
              <a:rPr lang="en-US" sz="2800" dirty="0"/>
              <a:t>(10/2/19)</a:t>
            </a:r>
          </a:p>
          <a:p>
            <a:r>
              <a:rPr lang="en-US" sz="2800" dirty="0"/>
              <a:t>1.Is ethnicity determined by your skin color?</a:t>
            </a:r>
          </a:p>
          <a:p>
            <a:pPr marL="514350" indent="-514350">
              <a:buAutoNum type="alphaUcPeriod"/>
            </a:pPr>
            <a:r>
              <a:rPr lang="en-US" sz="2800" dirty="0"/>
              <a:t>Yes</a:t>
            </a:r>
          </a:p>
          <a:p>
            <a:pPr marL="514350" indent="-514350">
              <a:buAutoNum type="alphaUcPeriod"/>
            </a:pPr>
            <a:r>
              <a:rPr lang="en-US" sz="2800" dirty="0"/>
              <a:t>No</a:t>
            </a:r>
          </a:p>
          <a:p>
            <a:endParaRPr lang="en-US" sz="2800" dirty="0"/>
          </a:p>
          <a:p>
            <a:r>
              <a:rPr lang="en-US" sz="2800" dirty="0"/>
              <a:t>2. T/F religion is something that you have no choose in?</a:t>
            </a:r>
          </a:p>
          <a:p>
            <a:pPr marL="514350" indent="-514350">
              <a:buAutoNum type="alphaUcPeriod"/>
            </a:pPr>
            <a:r>
              <a:rPr lang="en-US" sz="2800" dirty="0"/>
              <a:t>True</a:t>
            </a:r>
          </a:p>
          <a:p>
            <a:pPr marL="514350" indent="-514350">
              <a:buAutoNum type="alphaUcPeriod"/>
            </a:pPr>
            <a:r>
              <a:rPr lang="en-US" sz="2800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248735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25477" y="0"/>
            <a:ext cx="585800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Entry # 38</a:t>
            </a:r>
          </a:p>
          <a:p>
            <a:pPr algn="ctr"/>
            <a:r>
              <a:rPr lang="en-US" sz="2800" dirty="0"/>
              <a:t>(10/3/19)</a:t>
            </a:r>
          </a:p>
          <a:p>
            <a:pPr marL="514350" indent="-514350">
              <a:buAutoNum type="arabicPeriod"/>
            </a:pPr>
            <a:r>
              <a:rPr lang="en-US" sz="2800" dirty="0"/>
              <a:t>What is polytheism?</a:t>
            </a:r>
          </a:p>
          <a:p>
            <a:pPr marL="514350" indent="-514350">
              <a:buAutoNum type="alphaUcPeriod"/>
            </a:pPr>
            <a:r>
              <a:rPr lang="en-US" sz="2800" dirty="0"/>
              <a:t>The belief in one God</a:t>
            </a:r>
          </a:p>
          <a:p>
            <a:pPr marL="514350" indent="-514350">
              <a:buAutoNum type="alphaUcPeriod"/>
            </a:pPr>
            <a:r>
              <a:rPr lang="en-US" sz="2800" dirty="0"/>
              <a:t>The belief in no Gods</a:t>
            </a:r>
          </a:p>
          <a:p>
            <a:pPr marL="514350" indent="-514350">
              <a:buAutoNum type="alphaUcPeriod"/>
            </a:pPr>
            <a:r>
              <a:rPr lang="en-US" sz="2800" dirty="0"/>
              <a:t>The belief in many Gods</a:t>
            </a:r>
          </a:p>
          <a:p>
            <a:endParaRPr lang="en-US" sz="2800" dirty="0"/>
          </a:p>
          <a:p>
            <a:r>
              <a:rPr lang="en-US" sz="2800" dirty="0"/>
              <a:t>2. What is monotheism?</a:t>
            </a:r>
          </a:p>
          <a:p>
            <a:pPr marL="514350" indent="-514350">
              <a:buAutoNum type="alphaUcPeriod"/>
            </a:pPr>
            <a:r>
              <a:rPr lang="en-US" sz="2800" dirty="0"/>
              <a:t>The belief in one God</a:t>
            </a:r>
          </a:p>
          <a:p>
            <a:pPr marL="514350" indent="-514350">
              <a:buAutoNum type="alphaUcPeriod"/>
            </a:pPr>
            <a:r>
              <a:rPr lang="en-US" sz="2800" dirty="0"/>
              <a:t>The belief in no Gods</a:t>
            </a:r>
          </a:p>
          <a:p>
            <a:pPr marL="514350" indent="-514350">
              <a:buAutoNum type="alphaUcPeriod"/>
            </a:pPr>
            <a:r>
              <a:rPr lang="en-US" sz="2800" dirty="0"/>
              <a:t>The belief in many Gods</a:t>
            </a:r>
          </a:p>
          <a:p>
            <a:endParaRPr lang="en-US" sz="2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247159" y="113345"/>
            <a:ext cx="573231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Exit # 38 </a:t>
            </a:r>
          </a:p>
          <a:p>
            <a:pPr algn="ctr"/>
            <a:r>
              <a:rPr lang="en-US" sz="2800" dirty="0"/>
              <a:t>(10/3/19)</a:t>
            </a:r>
          </a:p>
          <a:p>
            <a:r>
              <a:rPr lang="en-US" sz="2800" dirty="0"/>
              <a:t>1.Which religions believes in the 10 Commandments?</a:t>
            </a:r>
          </a:p>
          <a:p>
            <a:pPr marL="514350" indent="-514350">
              <a:buAutoNum type="alphaUcPeriod"/>
            </a:pPr>
            <a:r>
              <a:rPr lang="en-US" sz="2800" dirty="0"/>
              <a:t>Islam &amp; Judaism</a:t>
            </a:r>
          </a:p>
          <a:p>
            <a:pPr marL="514350" indent="-514350">
              <a:buAutoNum type="alphaUcPeriod"/>
            </a:pPr>
            <a:r>
              <a:rPr lang="en-US" sz="2800" dirty="0"/>
              <a:t>Judaism &amp; Christianity </a:t>
            </a:r>
          </a:p>
          <a:p>
            <a:pPr marL="514350" indent="-514350">
              <a:buAutoNum type="alphaUcPeriod"/>
            </a:pPr>
            <a:r>
              <a:rPr lang="en-US" sz="2800" dirty="0"/>
              <a:t>Christianity &amp; Islam</a:t>
            </a:r>
          </a:p>
          <a:p>
            <a:endParaRPr lang="en-US" sz="2800" dirty="0"/>
          </a:p>
          <a:p>
            <a:r>
              <a:rPr lang="en-US" sz="2800" dirty="0"/>
              <a:t>2. Which religion calls it’s God Allah?</a:t>
            </a:r>
          </a:p>
          <a:p>
            <a:pPr marL="514350" indent="-514350">
              <a:buAutoNum type="alphaUcPeriod"/>
            </a:pPr>
            <a:r>
              <a:rPr lang="en-US" sz="2800" dirty="0"/>
              <a:t>Christianity</a:t>
            </a:r>
          </a:p>
          <a:p>
            <a:pPr marL="514350" indent="-514350">
              <a:buAutoNum type="alphaUcPeriod"/>
            </a:pPr>
            <a:r>
              <a:rPr lang="en-US" sz="2800" dirty="0"/>
              <a:t>Judaism</a:t>
            </a:r>
          </a:p>
          <a:p>
            <a:pPr marL="514350" indent="-514350">
              <a:buAutoNum type="alphaUcPeriod"/>
            </a:pPr>
            <a:r>
              <a:rPr lang="en-US" sz="2800" dirty="0"/>
              <a:t>Islam</a:t>
            </a:r>
          </a:p>
        </p:txBody>
      </p:sp>
    </p:spTree>
    <p:extLst>
      <p:ext uri="{BB962C8B-B14F-4D97-AF65-F5344CB8AC3E}">
        <p14:creationId xmlns:p14="http://schemas.microsoft.com/office/powerpoint/2010/main" val="52431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25477" y="0"/>
            <a:ext cx="585800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Entry # 39</a:t>
            </a:r>
          </a:p>
          <a:p>
            <a:pPr algn="ctr"/>
            <a:r>
              <a:rPr lang="en-US" sz="2800" dirty="0"/>
              <a:t>(10/4/19)</a:t>
            </a:r>
          </a:p>
          <a:p>
            <a:pPr marL="514350" indent="-514350">
              <a:buAutoNum type="arabicPeriod"/>
            </a:pPr>
            <a:r>
              <a:rPr lang="en-US" sz="2800" dirty="0"/>
              <a:t>What is the holy month of Fasting called for Muslims?</a:t>
            </a:r>
          </a:p>
          <a:p>
            <a:pPr marL="514350" indent="-514350">
              <a:buAutoNum type="alphaUcPeriod"/>
            </a:pPr>
            <a:r>
              <a:rPr lang="en-US" sz="2800" dirty="0"/>
              <a:t>Rosh Hashanah</a:t>
            </a:r>
          </a:p>
          <a:p>
            <a:pPr marL="514350" indent="-514350">
              <a:buAutoNum type="alphaUcPeriod"/>
            </a:pPr>
            <a:r>
              <a:rPr lang="en-US" sz="2800" dirty="0"/>
              <a:t>Yom Kippur</a:t>
            </a:r>
          </a:p>
          <a:p>
            <a:pPr marL="514350" indent="-514350">
              <a:buAutoNum type="alphaUcPeriod"/>
            </a:pPr>
            <a:r>
              <a:rPr lang="en-US" sz="2800" dirty="0"/>
              <a:t>Ramadan</a:t>
            </a:r>
          </a:p>
          <a:p>
            <a:pPr marL="514350" indent="-514350">
              <a:buAutoNum type="alphaUcPeriod"/>
            </a:pPr>
            <a:r>
              <a:rPr lang="en-US" sz="2800" dirty="0"/>
              <a:t>Arafat</a:t>
            </a:r>
          </a:p>
          <a:p>
            <a:endParaRPr lang="en-US" sz="2800" dirty="0"/>
          </a:p>
          <a:p>
            <a:r>
              <a:rPr lang="en-US" sz="2800" dirty="0"/>
              <a:t>2. Which city is deemed holy by all 3 religions?</a:t>
            </a:r>
          </a:p>
          <a:p>
            <a:pPr marL="514350" indent="-514350">
              <a:buAutoNum type="alphaUcPeriod"/>
            </a:pPr>
            <a:r>
              <a:rPr lang="en-US" sz="2800" dirty="0"/>
              <a:t>Jerusalem</a:t>
            </a:r>
          </a:p>
          <a:p>
            <a:pPr marL="514350" indent="-514350">
              <a:buAutoNum type="alphaUcPeriod"/>
            </a:pPr>
            <a:r>
              <a:rPr lang="en-US" sz="2800" dirty="0"/>
              <a:t>Mecca</a:t>
            </a:r>
          </a:p>
          <a:p>
            <a:pPr marL="514350" indent="-514350">
              <a:buAutoNum type="alphaUcPeriod"/>
            </a:pPr>
            <a:r>
              <a:rPr lang="en-US" sz="2800" dirty="0"/>
              <a:t>Nazareth </a:t>
            </a:r>
          </a:p>
          <a:p>
            <a:pPr marL="514350" indent="-514350">
              <a:buAutoNum type="alphaUcPeriod"/>
            </a:pPr>
            <a:r>
              <a:rPr lang="en-US" sz="2800" dirty="0"/>
              <a:t>Medina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247159" y="113345"/>
            <a:ext cx="573231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Exit # 39 </a:t>
            </a:r>
          </a:p>
          <a:p>
            <a:pPr algn="ctr"/>
            <a:r>
              <a:rPr lang="en-US" sz="2800" dirty="0"/>
              <a:t>(10/4/19)</a:t>
            </a:r>
          </a:p>
          <a:p>
            <a:r>
              <a:rPr lang="en-US" sz="2800" dirty="0"/>
              <a:t>1.Which religion calls its holy book a bible?</a:t>
            </a:r>
          </a:p>
          <a:p>
            <a:pPr marL="514350" indent="-514350">
              <a:buAutoNum type="alphaUcPeriod"/>
            </a:pPr>
            <a:r>
              <a:rPr lang="en-US" sz="2800" dirty="0"/>
              <a:t>Christianity</a:t>
            </a:r>
          </a:p>
          <a:p>
            <a:pPr marL="514350" indent="-514350">
              <a:buAutoNum type="alphaUcPeriod"/>
            </a:pPr>
            <a:r>
              <a:rPr lang="en-US" sz="2800" dirty="0"/>
              <a:t>Judaism</a:t>
            </a:r>
          </a:p>
          <a:p>
            <a:pPr marL="514350" indent="-514350">
              <a:buAutoNum type="alphaUcPeriod"/>
            </a:pPr>
            <a:r>
              <a:rPr lang="en-US" sz="2800" dirty="0"/>
              <a:t>Islam</a:t>
            </a:r>
          </a:p>
          <a:p>
            <a:endParaRPr lang="en-US" sz="2800" dirty="0"/>
          </a:p>
          <a:p>
            <a:r>
              <a:rPr lang="en-US" sz="2800" dirty="0"/>
              <a:t>2.Which religion is split into 2 sects of Sunni &amp; Shia?</a:t>
            </a:r>
          </a:p>
          <a:p>
            <a:pPr marL="514350" indent="-514350">
              <a:buAutoNum type="alphaUcPeriod"/>
            </a:pPr>
            <a:r>
              <a:rPr lang="en-US" sz="2800" dirty="0"/>
              <a:t>Christianity</a:t>
            </a:r>
          </a:p>
          <a:p>
            <a:pPr marL="514350" indent="-514350">
              <a:buAutoNum type="alphaUcPeriod"/>
            </a:pPr>
            <a:r>
              <a:rPr lang="en-US" sz="2800" dirty="0"/>
              <a:t>Judaism</a:t>
            </a:r>
          </a:p>
          <a:p>
            <a:pPr marL="514350" indent="-514350">
              <a:buAutoNum type="alphaUcPeriod"/>
            </a:pPr>
            <a:r>
              <a:rPr lang="en-US" sz="2800" dirty="0"/>
              <a:t>Islam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978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25477" y="-142875"/>
            <a:ext cx="6118023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Entry # 45</a:t>
            </a:r>
          </a:p>
          <a:p>
            <a:pPr algn="ctr"/>
            <a:r>
              <a:rPr lang="en-US" sz="2800" dirty="0"/>
              <a:t>(10/14/19)</a:t>
            </a:r>
          </a:p>
          <a:p>
            <a:r>
              <a:rPr lang="en-US" sz="2800" dirty="0"/>
              <a:t>1</a:t>
            </a:r>
            <a:r>
              <a:rPr lang="en-US" sz="2400" dirty="0"/>
              <a:t>. 1. </a:t>
            </a:r>
            <a:r>
              <a:rPr lang="en-US" sz="2400" b="1" u="sng" dirty="0"/>
              <a:t>Why do many countries decide to build dams along their rivers?</a:t>
            </a:r>
          </a:p>
          <a:p>
            <a:r>
              <a:rPr lang="en-US" sz="2400" dirty="0"/>
              <a:t>A. The dam would provide water for dry areas and irrigation</a:t>
            </a:r>
          </a:p>
          <a:p>
            <a:r>
              <a:rPr lang="en-US" sz="2400" dirty="0"/>
              <a:t>B. It provides a reliable source of hydroelectric power</a:t>
            </a:r>
          </a:p>
          <a:p>
            <a:r>
              <a:rPr lang="en-US" sz="2400" dirty="0"/>
              <a:t>C. To control the flow of water and store it for dry seasons</a:t>
            </a:r>
          </a:p>
          <a:p>
            <a:r>
              <a:rPr lang="en-US" sz="2400" dirty="0"/>
              <a:t>D. all of the above</a:t>
            </a:r>
          </a:p>
          <a:p>
            <a:r>
              <a:rPr lang="en-US" sz="2400" dirty="0"/>
              <a:t>2. </a:t>
            </a:r>
            <a:r>
              <a:rPr lang="en-US" sz="2400" b="1" u="sng" dirty="0"/>
              <a:t>Though oases are part of the desert, people are able to live in an oasis region because___________.</a:t>
            </a:r>
            <a:br>
              <a:rPr lang="en-US" sz="2400" dirty="0"/>
            </a:br>
            <a:r>
              <a:rPr lang="en-US" sz="2400" dirty="0"/>
              <a:t>A. It has an underground water source</a:t>
            </a:r>
          </a:p>
          <a:p>
            <a:r>
              <a:rPr lang="en-US" sz="2400" dirty="0"/>
              <a:t>B. It has much cooler temperature</a:t>
            </a:r>
          </a:p>
          <a:p>
            <a:r>
              <a:rPr lang="en-US" sz="2400" dirty="0"/>
              <a:t>C. It is near the coast and has sea water</a:t>
            </a:r>
          </a:p>
          <a:p>
            <a:r>
              <a:rPr lang="en-US" sz="2400" dirty="0"/>
              <a:t>D. It rains very often</a:t>
            </a:r>
          </a:p>
          <a:p>
            <a:endParaRPr lang="en-US" sz="2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247159" y="113345"/>
            <a:ext cx="5732319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/>
              <a:t>Exit # 45 </a:t>
            </a:r>
          </a:p>
          <a:p>
            <a:pPr algn="ctr"/>
            <a:r>
              <a:rPr lang="en-US" sz="2600" dirty="0"/>
              <a:t>(10/14/19)</a:t>
            </a:r>
          </a:p>
          <a:p>
            <a:r>
              <a:rPr lang="en-US" sz="2600" dirty="0"/>
              <a:t>1. Which of the following religions trace their origin back to Abraham?</a:t>
            </a:r>
          </a:p>
          <a:p>
            <a:r>
              <a:rPr lang="en-US" sz="2600" dirty="0"/>
              <a:t>A. Judaism</a:t>
            </a:r>
          </a:p>
          <a:p>
            <a:r>
              <a:rPr lang="en-US" sz="2600" dirty="0"/>
              <a:t>B. Christianity</a:t>
            </a:r>
          </a:p>
          <a:p>
            <a:r>
              <a:rPr lang="en-US" sz="2600" dirty="0"/>
              <a:t>C. Islam</a:t>
            </a:r>
          </a:p>
          <a:p>
            <a:r>
              <a:rPr lang="en-US" sz="2600" dirty="0"/>
              <a:t>D. All of the above</a:t>
            </a:r>
          </a:p>
          <a:p>
            <a:r>
              <a:rPr lang="en-US" sz="2600" dirty="0"/>
              <a:t>2. Christianity is different from Judaism and Islam in which of the following ways?</a:t>
            </a:r>
          </a:p>
          <a:p>
            <a:r>
              <a:rPr lang="en-US" sz="2600" dirty="0"/>
              <a:t>A. Christians believe in one God.</a:t>
            </a:r>
          </a:p>
          <a:p>
            <a:r>
              <a:rPr lang="en-US" sz="2600" dirty="0"/>
              <a:t>B. Christians worship Jesus as the son of God.</a:t>
            </a:r>
          </a:p>
          <a:p>
            <a:r>
              <a:rPr lang="en-US" sz="2600" dirty="0"/>
              <a:t>C. Christians pray five times a day.</a:t>
            </a:r>
          </a:p>
          <a:p>
            <a:r>
              <a:rPr lang="en-US" sz="2600" dirty="0"/>
              <a:t>D. Christians consider Jerusalem a holy city.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558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25477" y="0"/>
            <a:ext cx="585800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Entry # 46</a:t>
            </a:r>
          </a:p>
          <a:p>
            <a:pPr algn="ctr"/>
            <a:r>
              <a:rPr lang="en-US" sz="2800" dirty="0"/>
              <a:t>(10/15/19)</a:t>
            </a:r>
          </a:p>
          <a:p>
            <a:pPr marL="514350" indent="-514350">
              <a:buAutoNum type="arabicPeriod"/>
            </a:pPr>
            <a:r>
              <a:rPr lang="en-US" sz="2800" dirty="0"/>
              <a:t>What type of empire was the Ottoman Empire?</a:t>
            </a:r>
          </a:p>
          <a:p>
            <a:pPr marL="514350" indent="-514350">
              <a:buAutoNum type="alphaUcPeriod"/>
            </a:pPr>
            <a:r>
              <a:rPr lang="en-US" sz="2800" dirty="0"/>
              <a:t>Jewish</a:t>
            </a:r>
          </a:p>
          <a:p>
            <a:pPr marL="514350" indent="-514350">
              <a:buAutoNum type="alphaUcPeriod"/>
            </a:pPr>
            <a:r>
              <a:rPr lang="en-US" sz="2800" dirty="0"/>
              <a:t>Christian</a:t>
            </a:r>
          </a:p>
          <a:p>
            <a:pPr marL="514350" indent="-514350">
              <a:buAutoNum type="alphaUcPeriod"/>
            </a:pPr>
            <a:r>
              <a:rPr lang="en-US" sz="2800" dirty="0"/>
              <a:t>Muslim</a:t>
            </a:r>
          </a:p>
          <a:p>
            <a:pPr marL="514350" indent="-514350">
              <a:buAutoNum type="alphaUcPeriod"/>
            </a:pPr>
            <a:r>
              <a:rPr lang="en-US" sz="2800" dirty="0"/>
              <a:t>Buddhist</a:t>
            </a:r>
          </a:p>
          <a:p>
            <a:r>
              <a:rPr lang="en-US" sz="2800" dirty="0"/>
              <a:t>2. What year did Israel become a state?</a:t>
            </a:r>
          </a:p>
          <a:p>
            <a:pPr marL="514350" indent="-514350">
              <a:buAutoNum type="alphaUcPeriod"/>
            </a:pPr>
            <a:r>
              <a:rPr lang="en-US" sz="2800" dirty="0"/>
              <a:t>1848</a:t>
            </a:r>
          </a:p>
          <a:p>
            <a:pPr marL="514350" indent="-514350">
              <a:buAutoNum type="alphaUcPeriod"/>
            </a:pPr>
            <a:r>
              <a:rPr lang="en-US" sz="2800" dirty="0"/>
              <a:t>1748</a:t>
            </a:r>
          </a:p>
          <a:p>
            <a:pPr marL="514350" indent="-514350">
              <a:buAutoNum type="alphaUcPeriod"/>
            </a:pPr>
            <a:r>
              <a:rPr lang="en-US" sz="2800" dirty="0"/>
              <a:t>1948</a:t>
            </a:r>
          </a:p>
          <a:p>
            <a:pPr marL="514350" indent="-514350">
              <a:buAutoNum type="alphaUcPeriod"/>
            </a:pPr>
            <a:r>
              <a:rPr lang="en-US" sz="2800" dirty="0"/>
              <a:t>1648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247159" y="113345"/>
            <a:ext cx="573231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Exit # 46 </a:t>
            </a:r>
          </a:p>
          <a:p>
            <a:pPr algn="ctr"/>
            <a:r>
              <a:rPr lang="en-US" sz="2800" dirty="0"/>
              <a:t>(10/15/19)</a:t>
            </a:r>
          </a:p>
          <a:p>
            <a:pPr marL="514350" indent="-514350">
              <a:buAutoNum type="arabicPeriod"/>
            </a:pPr>
            <a:r>
              <a:rPr lang="en-US" sz="2800" dirty="0"/>
              <a:t>What is a theocracy? </a:t>
            </a:r>
          </a:p>
          <a:p>
            <a:pPr marL="514350" indent="-514350">
              <a:buAutoNum type="alphaUcPeriod"/>
            </a:pPr>
            <a:r>
              <a:rPr lang="en-US" sz="2800" dirty="0"/>
              <a:t>Government ruled by a group of people</a:t>
            </a:r>
          </a:p>
          <a:p>
            <a:pPr marL="514350" indent="-514350">
              <a:buAutoNum type="alphaUcPeriod"/>
            </a:pPr>
            <a:r>
              <a:rPr lang="en-US" sz="2800" dirty="0"/>
              <a:t>Government ruled by  one person</a:t>
            </a:r>
          </a:p>
          <a:p>
            <a:pPr marL="514350" indent="-514350">
              <a:buAutoNum type="alphaUcPeriod"/>
            </a:pPr>
            <a:r>
              <a:rPr lang="en-US" sz="2800" dirty="0"/>
              <a:t>Government ruled by the military</a:t>
            </a:r>
          </a:p>
          <a:p>
            <a:pPr marL="514350" indent="-514350">
              <a:buAutoNum type="alphaUcPeriod"/>
            </a:pPr>
            <a:r>
              <a:rPr lang="en-US" sz="2800" dirty="0"/>
              <a:t>Government ruled by a religious leader</a:t>
            </a:r>
          </a:p>
          <a:p>
            <a:r>
              <a:rPr lang="en-US" sz="2800" dirty="0"/>
              <a:t>2. True or False the Ottoman Empire was tolerant of other religions?</a:t>
            </a:r>
          </a:p>
          <a:p>
            <a:pPr marL="514350" indent="-514350">
              <a:buAutoNum type="alphaUcPeriod"/>
            </a:pPr>
            <a:r>
              <a:rPr lang="en-US" sz="2800" dirty="0"/>
              <a:t>True</a:t>
            </a:r>
          </a:p>
          <a:p>
            <a:pPr marL="514350" indent="-514350">
              <a:buAutoNum type="alphaUcPeriod"/>
            </a:pPr>
            <a:r>
              <a:rPr lang="en-US" sz="2800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71626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-47500" y="-105730"/>
            <a:ext cx="637284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Entry # 24 </a:t>
            </a:r>
          </a:p>
          <a:p>
            <a:pPr algn="ctr"/>
            <a:r>
              <a:rPr lang="en-US" sz="2800" dirty="0"/>
              <a:t>(9/6/19)</a:t>
            </a:r>
          </a:p>
          <a:p>
            <a:r>
              <a:rPr lang="en-US" sz="2800" dirty="0"/>
              <a:t>1. How many decades of warfare have caused damage to Iraq’s water treatment plants?</a:t>
            </a:r>
          </a:p>
          <a:p>
            <a:pPr marL="514350" indent="-514350">
              <a:buAutoNum type="alphaUcPeriod"/>
            </a:pPr>
            <a:r>
              <a:rPr lang="en-US" sz="2800" dirty="0"/>
              <a:t>7</a:t>
            </a:r>
          </a:p>
          <a:p>
            <a:pPr marL="514350" indent="-514350">
              <a:buAutoNum type="alphaUcPeriod"/>
            </a:pPr>
            <a:r>
              <a:rPr lang="en-US" sz="2800" dirty="0"/>
              <a:t>5</a:t>
            </a:r>
          </a:p>
          <a:p>
            <a:pPr marL="514350" indent="-514350">
              <a:buAutoNum type="alphaUcPeriod"/>
            </a:pPr>
            <a:r>
              <a:rPr lang="en-US" sz="2800" dirty="0"/>
              <a:t>3</a:t>
            </a:r>
          </a:p>
          <a:p>
            <a:pPr marL="514350" indent="-514350">
              <a:buAutoNum type="alphaUcPeriod"/>
            </a:pPr>
            <a:r>
              <a:rPr lang="en-US" sz="2800" dirty="0"/>
              <a:t>1</a:t>
            </a:r>
          </a:p>
          <a:p>
            <a:r>
              <a:rPr lang="en-US" sz="2800" dirty="0"/>
              <a:t>2.  What has allowed Israel to turn once-barren desert land into farmland?</a:t>
            </a:r>
          </a:p>
          <a:p>
            <a:pPr marL="514350" indent="-514350">
              <a:buAutoNum type="alphaUcPeriod"/>
            </a:pPr>
            <a:r>
              <a:rPr lang="en-US" sz="2800" dirty="0"/>
              <a:t>Money from oil</a:t>
            </a:r>
          </a:p>
          <a:p>
            <a:pPr marL="514350" indent="-514350">
              <a:buAutoNum type="alphaUcPeriod"/>
            </a:pPr>
            <a:r>
              <a:rPr lang="en-US" sz="2800" dirty="0"/>
              <a:t>New farming technology</a:t>
            </a:r>
          </a:p>
          <a:p>
            <a:pPr marL="514350" indent="-514350">
              <a:buAutoNum type="alphaUcPeriod"/>
            </a:pPr>
            <a:r>
              <a:rPr lang="en-US" sz="3000" dirty="0"/>
              <a:t>Advancement in computer tech</a:t>
            </a:r>
          </a:p>
          <a:p>
            <a:pPr marL="514350" indent="-514350">
              <a:buAutoNum type="alphaUcPeriod"/>
            </a:pPr>
            <a:r>
              <a:rPr lang="en-US" sz="3000" dirty="0"/>
              <a:t>An abundance of rain water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096000" y="181957"/>
            <a:ext cx="6096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Exit # 24 </a:t>
            </a:r>
          </a:p>
          <a:p>
            <a:pPr algn="ctr"/>
            <a:r>
              <a:rPr lang="en-US" sz="2800" dirty="0"/>
              <a:t>(9/6/19)</a:t>
            </a:r>
          </a:p>
          <a:p>
            <a:r>
              <a:rPr lang="en-US" sz="2800" dirty="0"/>
              <a:t>1. Because rainfall is down where does Israel get its water?</a:t>
            </a:r>
          </a:p>
          <a:p>
            <a:pPr marL="514350" indent="-514350">
              <a:buAutoNum type="alphaUcPeriod"/>
            </a:pPr>
            <a:r>
              <a:rPr lang="en-US" sz="2800" dirty="0"/>
              <a:t>Aquifers</a:t>
            </a:r>
          </a:p>
          <a:p>
            <a:pPr marL="514350" indent="-514350">
              <a:buAutoNum type="alphaUcPeriod"/>
            </a:pPr>
            <a:r>
              <a:rPr lang="en-US" sz="2800" dirty="0"/>
              <a:t>Dams</a:t>
            </a:r>
          </a:p>
          <a:p>
            <a:pPr marL="514350" indent="-514350">
              <a:buAutoNum type="alphaUcPeriod"/>
            </a:pPr>
            <a:r>
              <a:rPr lang="en-US" sz="2800" dirty="0"/>
              <a:t>Lakes</a:t>
            </a:r>
          </a:p>
          <a:p>
            <a:pPr marL="514350" indent="-514350">
              <a:buAutoNum type="alphaUcPeriod"/>
            </a:pPr>
            <a:r>
              <a:rPr lang="en-US" sz="2800" dirty="0"/>
              <a:t>Oceans</a:t>
            </a:r>
          </a:p>
          <a:p>
            <a:r>
              <a:rPr lang="en-US" sz="2800" dirty="0"/>
              <a:t>2. Jordan is one of the ____ most water scarce countries in the world?</a:t>
            </a:r>
          </a:p>
          <a:p>
            <a:pPr marL="514350" indent="-514350">
              <a:buAutoNum type="alphaUcPeriod"/>
            </a:pPr>
            <a:r>
              <a:rPr lang="en-US" sz="2800" dirty="0"/>
              <a:t>7</a:t>
            </a:r>
          </a:p>
          <a:p>
            <a:pPr marL="514350" indent="-514350">
              <a:buAutoNum type="alphaUcPeriod"/>
            </a:pPr>
            <a:r>
              <a:rPr lang="en-US" sz="2800" dirty="0"/>
              <a:t>8</a:t>
            </a:r>
          </a:p>
          <a:p>
            <a:pPr marL="514350" indent="-514350">
              <a:buAutoNum type="alphaUcPeriod"/>
            </a:pPr>
            <a:r>
              <a:rPr lang="en-US" sz="2800" dirty="0"/>
              <a:t>9</a:t>
            </a:r>
          </a:p>
          <a:p>
            <a:pPr marL="514350" indent="-514350">
              <a:buAutoNum type="alphaUcPeriod"/>
            </a:pPr>
            <a:r>
              <a:rPr lang="en-US" sz="28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88844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25477" y="0"/>
            <a:ext cx="585800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Entry # 47</a:t>
            </a:r>
          </a:p>
          <a:p>
            <a:pPr algn="ctr"/>
            <a:r>
              <a:rPr lang="en-US" sz="2800" dirty="0"/>
              <a:t>(10/16/19)</a:t>
            </a:r>
          </a:p>
          <a:p>
            <a:pPr marL="514350" indent="-514350">
              <a:buAutoNum type="arabicPeriod"/>
            </a:pPr>
            <a:r>
              <a:rPr lang="en-US" sz="2800" dirty="0"/>
              <a:t>What was the final reason for the decline of the Ottoman Empire?</a:t>
            </a:r>
          </a:p>
          <a:p>
            <a:pPr marL="514350" indent="-514350">
              <a:buAutoNum type="alphaUcPeriod"/>
            </a:pPr>
            <a:r>
              <a:rPr lang="en-US" sz="2800" dirty="0"/>
              <a:t>Technology began to fall behind</a:t>
            </a:r>
          </a:p>
          <a:p>
            <a:pPr marL="514350" indent="-514350">
              <a:buAutoNum type="alphaUcPeriod"/>
            </a:pPr>
            <a:r>
              <a:rPr lang="en-US" sz="2800" dirty="0"/>
              <a:t>Picked losing side during WW1</a:t>
            </a:r>
          </a:p>
          <a:p>
            <a:pPr marL="514350" indent="-514350">
              <a:buAutoNum type="alphaUcPeriod"/>
            </a:pPr>
            <a:r>
              <a:rPr lang="en-US" sz="2800" dirty="0"/>
              <a:t>Had to much land</a:t>
            </a:r>
          </a:p>
          <a:p>
            <a:pPr marL="514350" indent="-514350">
              <a:buAutoNum type="alphaUcPeriod"/>
            </a:pPr>
            <a:r>
              <a:rPr lang="en-US" sz="2800" dirty="0"/>
              <a:t>Too much fighting</a:t>
            </a:r>
          </a:p>
          <a:p>
            <a:endParaRPr lang="en-US" sz="2800" dirty="0"/>
          </a:p>
          <a:p>
            <a:r>
              <a:rPr lang="en-US" sz="2800" dirty="0"/>
              <a:t>2. What country was created out of the Ottoman Empire falling?</a:t>
            </a:r>
          </a:p>
          <a:p>
            <a:pPr marL="514350" indent="-514350">
              <a:buAutoNum type="alphaUcPeriod"/>
            </a:pPr>
            <a:r>
              <a:rPr lang="en-US" sz="2800" dirty="0"/>
              <a:t>Iran</a:t>
            </a:r>
          </a:p>
          <a:p>
            <a:pPr marL="514350" indent="-514350">
              <a:buAutoNum type="alphaUcPeriod"/>
            </a:pPr>
            <a:r>
              <a:rPr lang="en-US" sz="2800" dirty="0"/>
              <a:t>Kuwait</a:t>
            </a:r>
          </a:p>
          <a:p>
            <a:pPr marL="514350" indent="-514350">
              <a:buAutoNum type="alphaUcPeriod"/>
            </a:pPr>
            <a:r>
              <a:rPr lang="en-US" sz="2800" dirty="0"/>
              <a:t>Turkey</a:t>
            </a:r>
          </a:p>
          <a:p>
            <a:pPr marL="514350" indent="-514350">
              <a:buAutoNum type="alphaUcPeriod"/>
            </a:pPr>
            <a:r>
              <a:rPr lang="en-US" sz="2800" dirty="0"/>
              <a:t>Israel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247159" y="113345"/>
            <a:ext cx="5732319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Exit # 47 </a:t>
            </a:r>
          </a:p>
          <a:p>
            <a:pPr algn="ctr"/>
            <a:r>
              <a:rPr lang="en-US" sz="2800" dirty="0"/>
              <a:t>(10/16/19)</a:t>
            </a:r>
          </a:p>
          <a:p>
            <a:pPr marL="514350" indent="-514350">
              <a:buAutoNum type="arabicPeriod"/>
            </a:pPr>
            <a:r>
              <a:rPr lang="en-US" sz="2800" dirty="0"/>
              <a:t>What countries received the land that was once the Ottoman Empire?</a:t>
            </a:r>
          </a:p>
          <a:p>
            <a:pPr marL="514350" indent="-514350">
              <a:buAutoNum type="alphaUcPeriod"/>
            </a:pPr>
            <a:r>
              <a:rPr lang="en-US" sz="2800" dirty="0"/>
              <a:t>France &amp; Great Britain</a:t>
            </a:r>
          </a:p>
          <a:p>
            <a:pPr marL="514350" indent="-514350">
              <a:buAutoNum type="alphaUcPeriod"/>
            </a:pPr>
            <a:r>
              <a:rPr lang="en-US" sz="2800" dirty="0"/>
              <a:t>Austria &amp; Hungry</a:t>
            </a:r>
          </a:p>
          <a:p>
            <a:pPr marL="514350" indent="-514350">
              <a:buAutoNum type="alphaUcPeriod"/>
            </a:pPr>
            <a:r>
              <a:rPr lang="en-US" sz="2800" dirty="0"/>
              <a:t>Germany &amp; Great Britain</a:t>
            </a:r>
          </a:p>
          <a:p>
            <a:pPr marL="514350" indent="-514350">
              <a:buAutoNum type="alphaUcPeriod"/>
            </a:pPr>
            <a:r>
              <a:rPr lang="en-US" sz="2800" dirty="0"/>
              <a:t>France &amp; Germany</a:t>
            </a:r>
          </a:p>
          <a:p>
            <a:endParaRPr lang="en-US" sz="2800" dirty="0"/>
          </a:p>
          <a:p>
            <a:r>
              <a:rPr lang="en-US" sz="2800" dirty="0"/>
              <a:t>2. What does partitioned mean?</a:t>
            </a:r>
          </a:p>
          <a:p>
            <a:pPr marL="514350" indent="-514350">
              <a:buAutoNum type="alphaUcPeriod"/>
            </a:pPr>
            <a:r>
              <a:rPr lang="en-US" sz="2800" dirty="0"/>
              <a:t>Keep together</a:t>
            </a:r>
          </a:p>
          <a:p>
            <a:pPr marL="514350" indent="-514350">
              <a:buAutoNum type="alphaUcPeriod"/>
            </a:pPr>
            <a:r>
              <a:rPr lang="en-US" sz="2800" dirty="0"/>
              <a:t>Split/divide</a:t>
            </a:r>
          </a:p>
          <a:p>
            <a:pPr marL="514350" indent="-514350">
              <a:buAutoNum type="alphaUcPeriod"/>
            </a:pPr>
            <a:r>
              <a:rPr lang="en-US" sz="2800" dirty="0"/>
              <a:t>Expansion</a:t>
            </a:r>
          </a:p>
          <a:p>
            <a:pPr marL="514350" indent="-514350">
              <a:buAutoNum type="alphaUcPeriod"/>
            </a:pPr>
            <a:r>
              <a:rPr lang="en-US" sz="2800" dirty="0" err="1"/>
              <a:t>Addsion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075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129136" y="36400"/>
            <a:ext cx="5858001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Entry # 48</a:t>
            </a:r>
          </a:p>
          <a:p>
            <a:pPr algn="ctr"/>
            <a:r>
              <a:rPr lang="en-US" sz="2800" dirty="0"/>
              <a:t>(10/17/19)</a:t>
            </a:r>
          </a:p>
          <a:p>
            <a:pPr marL="514350" indent="-514350">
              <a:buAutoNum type="arabicPeriod"/>
            </a:pPr>
            <a:r>
              <a:rPr lang="en-US" sz="2650" dirty="0"/>
              <a:t>What did the creation of artificial political borders </a:t>
            </a:r>
            <a:r>
              <a:rPr lang="en-US" sz="2650" b="1" u="sng" dirty="0"/>
              <a:t>NOT</a:t>
            </a:r>
            <a:r>
              <a:rPr lang="en-US" sz="2650" dirty="0"/>
              <a:t> follow in the Middle East after the fall of the Ottoman Empire?</a:t>
            </a:r>
          </a:p>
          <a:p>
            <a:pPr marL="514350" indent="-514350">
              <a:buAutoNum type="alphaUcPeriod"/>
            </a:pPr>
            <a:r>
              <a:rPr lang="en-US" sz="2650" dirty="0"/>
              <a:t>Central &amp; Authority divisions</a:t>
            </a:r>
          </a:p>
          <a:p>
            <a:pPr marL="514350" indent="-514350">
              <a:buAutoNum type="alphaUcPeriod"/>
            </a:pPr>
            <a:r>
              <a:rPr lang="en-US" sz="2650" dirty="0"/>
              <a:t>Central &amp; Religious divisions</a:t>
            </a:r>
          </a:p>
          <a:p>
            <a:pPr marL="514350" indent="-514350">
              <a:buAutoNum type="alphaUcPeriod"/>
            </a:pPr>
            <a:r>
              <a:rPr lang="en-US" sz="2650" dirty="0"/>
              <a:t>Natural &amp; Ethnic divisions</a:t>
            </a:r>
          </a:p>
          <a:p>
            <a:pPr marL="514350" indent="-514350">
              <a:buAutoNum type="alphaUcPeriod"/>
            </a:pPr>
            <a:r>
              <a:rPr lang="en-US" sz="2650" dirty="0"/>
              <a:t>Central &amp; Ethnic divisions</a:t>
            </a:r>
          </a:p>
          <a:p>
            <a:r>
              <a:rPr lang="en-US" sz="2650" dirty="0"/>
              <a:t>2. Where did the United Nations decide to establish a Jewish homeland?</a:t>
            </a:r>
          </a:p>
          <a:p>
            <a:pPr marL="514350" indent="-514350">
              <a:buAutoNum type="alphaUcPeriod"/>
            </a:pPr>
            <a:r>
              <a:rPr lang="en-US" sz="2650" dirty="0"/>
              <a:t>Jordan</a:t>
            </a:r>
          </a:p>
          <a:p>
            <a:pPr marL="514350" indent="-514350">
              <a:buAutoNum type="alphaUcPeriod"/>
            </a:pPr>
            <a:r>
              <a:rPr lang="en-US" sz="2650" dirty="0"/>
              <a:t>Iran</a:t>
            </a:r>
          </a:p>
          <a:p>
            <a:pPr marL="514350" indent="-514350">
              <a:buAutoNum type="alphaUcPeriod"/>
            </a:pPr>
            <a:r>
              <a:rPr lang="en-US" sz="2800" dirty="0"/>
              <a:t>Syria</a:t>
            </a:r>
          </a:p>
          <a:p>
            <a:pPr marL="514350" indent="-514350">
              <a:buAutoNum type="alphaUcPeriod"/>
            </a:pPr>
            <a:r>
              <a:rPr lang="en-US" sz="2800" dirty="0"/>
              <a:t>Palestine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247159" y="113345"/>
            <a:ext cx="573231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Exit # 48 </a:t>
            </a:r>
          </a:p>
          <a:p>
            <a:pPr algn="ctr"/>
            <a:r>
              <a:rPr lang="en-US" sz="2800" dirty="0"/>
              <a:t>(10/17/19)</a:t>
            </a:r>
          </a:p>
          <a:p>
            <a:pPr marL="514350" indent="-514350">
              <a:buAutoNum type="arabicPeriod"/>
            </a:pPr>
            <a:r>
              <a:rPr lang="en-US" sz="2800" dirty="0"/>
              <a:t>What divide Palestine in the years prior to WW2?</a:t>
            </a:r>
          </a:p>
          <a:p>
            <a:pPr marL="514350" indent="-514350">
              <a:buAutoNum type="alphaUcPeriod"/>
            </a:pPr>
            <a:r>
              <a:rPr lang="en-US" sz="2800" dirty="0"/>
              <a:t>Transjordan</a:t>
            </a:r>
          </a:p>
          <a:p>
            <a:pPr marL="514350" indent="-514350">
              <a:buAutoNum type="alphaUcPeriod"/>
            </a:pPr>
            <a:r>
              <a:rPr lang="en-US" sz="2800" dirty="0"/>
              <a:t>Jordan River</a:t>
            </a:r>
          </a:p>
          <a:p>
            <a:pPr marL="514350" indent="-514350">
              <a:buAutoNum type="alphaUcPeriod"/>
            </a:pPr>
            <a:r>
              <a:rPr lang="en-US" sz="2800" dirty="0"/>
              <a:t>Golan Heights</a:t>
            </a:r>
          </a:p>
          <a:p>
            <a:pPr marL="514350" indent="-514350">
              <a:buAutoNum type="alphaUcPeriod"/>
            </a:pPr>
            <a:r>
              <a:rPr lang="en-US" sz="2800" dirty="0"/>
              <a:t>West Bank</a:t>
            </a:r>
          </a:p>
          <a:p>
            <a:r>
              <a:rPr lang="en-US" sz="2800" dirty="0"/>
              <a:t>2. What city is sacred to all 3 religions?</a:t>
            </a:r>
          </a:p>
          <a:p>
            <a:pPr marL="514350" indent="-514350">
              <a:buAutoNum type="alphaUcPeriod"/>
            </a:pPr>
            <a:r>
              <a:rPr lang="en-US" sz="2800" dirty="0"/>
              <a:t>Bethlehem</a:t>
            </a:r>
          </a:p>
          <a:p>
            <a:pPr marL="514350" indent="-514350">
              <a:buAutoNum type="alphaUcPeriod"/>
            </a:pPr>
            <a:r>
              <a:rPr lang="en-US" sz="2800" dirty="0"/>
              <a:t>Tel Aviv</a:t>
            </a:r>
          </a:p>
          <a:p>
            <a:pPr marL="514350" indent="-514350">
              <a:buAutoNum type="alphaUcPeriod"/>
            </a:pPr>
            <a:r>
              <a:rPr lang="en-US" sz="2800" dirty="0"/>
              <a:t>Jerusalem</a:t>
            </a:r>
          </a:p>
          <a:p>
            <a:pPr marL="514350" indent="-514350">
              <a:buAutoNum type="alphaUcPeriod"/>
            </a:pPr>
            <a:r>
              <a:rPr lang="en-US" sz="2800" dirty="0"/>
              <a:t>Cairo </a:t>
            </a:r>
          </a:p>
          <a:p>
            <a:pPr marL="514350" indent="-514350">
              <a:buAutoNum type="alphaU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441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25477" y="0"/>
            <a:ext cx="5858001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Entry # 49</a:t>
            </a:r>
          </a:p>
          <a:p>
            <a:pPr algn="ctr"/>
            <a:r>
              <a:rPr lang="en-US" sz="2800" dirty="0"/>
              <a:t>(10/18/19)</a:t>
            </a:r>
          </a:p>
          <a:p>
            <a:r>
              <a:rPr lang="en-US" sz="2400" dirty="0"/>
              <a:t>1. Which of the following ethnic groups distinguish themselves by their ongoing struggle to have their own country?</a:t>
            </a:r>
          </a:p>
          <a:p>
            <a:r>
              <a:rPr lang="en-US" sz="2400" dirty="0"/>
              <a:t>A. Kurds</a:t>
            </a:r>
          </a:p>
          <a:p>
            <a:r>
              <a:rPr lang="en-US" sz="2400" dirty="0"/>
              <a:t>B. Muslims</a:t>
            </a:r>
          </a:p>
          <a:p>
            <a:r>
              <a:rPr lang="en-US" sz="2400" dirty="0"/>
              <a:t>C. Arabs</a:t>
            </a:r>
          </a:p>
          <a:p>
            <a:r>
              <a:rPr lang="en-US" sz="2400" dirty="0"/>
              <a:t>D. Persians</a:t>
            </a:r>
          </a:p>
          <a:p>
            <a:endParaRPr lang="en-US" sz="2400" dirty="0"/>
          </a:p>
          <a:p>
            <a:r>
              <a:rPr lang="en-US" sz="2400" dirty="0"/>
              <a:t>2. What is the primary disagreement between Sunni and Shia Muslims?</a:t>
            </a:r>
          </a:p>
          <a:p>
            <a:r>
              <a:rPr lang="en-US" sz="2400" dirty="0"/>
              <a:t>A. Who should be Muhammad’s successor?</a:t>
            </a:r>
          </a:p>
          <a:p>
            <a:r>
              <a:rPr lang="en-US" sz="2400" dirty="0"/>
              <a:t>B. How should water and oil rights in the region be divided?</a:t>
            </a:r>
          </a:p>
          <a:p>
            <a:r>
              <a:rPr lang="en-US" sz="2400" dirty="0"/>
              <a:t>C. Should Kurds or Arabs be in charge of the religion?</a:t>
            </a:r>
          </a:p>
          <a:p>
            <a:r>
              <a:rPr lang="en-US" sz="2400" dirty="0"/>
              <a:t>D. Should the religion of Islam be monotheistic?</a:t>
            </a:r>
          </a:p>
          <a:p>
            <a:pPr marL="514350" indent="-514350">
              <a:buAutoNum type="arabicPeriod"/>
            </a:pPr>
            <a:endParaRPr lang="en-US" sz="2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048501" y="113345"/>
            <a:ext cx="6238499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Exit # 49 </a:t>
            </a:r>
          </a:p>
          <a:p>
            <a:pPr algn="ctr"/>
            <a:r>
              <a:rPr lang="en-US" sz="2800" dirty="0"/>
              <a:t>(10/18/19)</a:t>
            </a:r>
          </a:p>
          <a:p>
            <a:r>
              <a:rPr lang="en-US" sz="2200" dirty="0"/>
              <a:t>1. The majority of people that live in North Africa/Southwest Asia identify themselves ethnically as____</a:t>
            </a:r>
          </a:p>
          <a:p>
            <a:r>
              <a:rPr lang="en-US" sz="2200" dirty="0"/>
              <a:t>A. Kurd</a:t>
            </a:r>
          </a:p>
          <a:p>
            <a:r>
              <a:rPr lang="en-US" sz="2200" dirty="0"/>
              <a:t>B. Arab</a:t>
            </a:r>
          </a:p>
          <a:p>
            <a:r>
              <a:rPr lang="en-US" sz="2200" dirty="0"/>
              <a:t>C. Berber</a:t>
            </a:r>
          </a:p>
          <a:p>
            <a:r>
              <a:rPr lang="en-US" sz="2200" dirty="0"/>
              <a:t>D. European</a:t>
            </a:r>
          </a:p>
          <a:p>
            <a:r>
              <a:rPr lang="en-US" sz="2200" dirty="0"/>
              <a:t>2. Why have the major rivers of Southwest Asia become a part of political conflict?</a:t>
            </a:r>
          </a:p>
          <a:p>
            <a:r>
              <a:rPr lang="en-US" sz="2200" dirty="0"/>
              <a:t>A. Many rivers dry up during the hot summers.</a:t>
            </a:r>
          </a:p>
          <a:p>
            <a:r>
              <a:rPr lang="en-US" sz="2200" dirty="0"/>
              <a:t>B. The rivers have nothing to do with the area’s political conflict.</a:t>
            </a:r>
          </a:p>
          <a:p>
            <a:r>
              <a:rPr lang="en-US" sz="2200" dirty="0"/>
              <a:t>C. Most countries do not allow water to be taken out of rivers for irrigation.</a:t>
            </a:r>
          </a:p>
          <a:p>
            <a:r>
              <a:rPr lang="en-US" sz="2200" dirty="0"/>
              <a:t>D. Several countries have built dams along their portion of the river cutting off water to those living downstream.</a:t>
            </a:r>
          </a:p>
        </p:txBody>
      </p:sp>
    </p:spTree>
    <p:extLst>
      <p:ext uri="{BB962C8B-B14F-4D97-AF65-F5344CB8AC3E}">
        <p14:creationId xmlns:p14="http://schemas.microsoft.com/office/powerpoint/2010/main" val="366262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28575" y="-85725"/>
            <a:ext cx="601992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Entry # 25 </a:t>
            </a:r>
          </a:p>
          <a:p>
            <a:pPr algn="ctr"/>
            <a:r>
              <a:rPr lang="en-US" sz="3000" dirty="0"/>
              <a:t>(9/9/19)</a:t>
            </a:r>
          </a:p>
          <a:p>
            <a:r>
              <a:rPr lang="en-US" sz="3000" dirty="0"/>
              <a:t>1. What large body of water is also causing water pollution for Turkey because also oil spills?</a:t>
            </a:r>
          </a:p>
          <a:p>
            <a:pPr marL="514350" indent="-514350">
              <a:buAutoNum type="alphaUcPeriod"/>
            </a:pPr>
            <a:r>
              <a:rPr lang="en-US" sz="3000" dirty="0"/>
              <a:t>Red Sea</a:t>
            </a:r>
          </a:p>
          <a:p>
            <a:pPr marL="514350" indent="-514350">
              <a:buAutoNum type="alphaUcPeriod"/>
            </a:pPr>
            <a:r>
              <a:rPr lang="en-US" sz="3000" dirty="0"/>
              <a:t>Mediterranean Sea</a:t>
            </a:r>
          </a:p>
          <a:p>
            <a:pPr marL="514350" indent="-514350">
              <a:buAutoNum type="alphaUcPeriod"/>
            </a:pPr>
            <a:r>
              <a:rPr lang="en-US" sz="3000" dirty="0"/>
              <a:t>Dead Sea</a:t>
            </a:r>
          </a:p>
          <a:p>
            <a:pPr marL="514350" indent="-514350">
              <a:buAutoNum type="alphaUcPeriod"/>
            </a:pPr>
            <a:r>
              <a:rPr lang="en-US" sz="3000" dirty="0"/>
              <a:t>Black Sea</a:t>
            </a:r>
          </a:p>
          <a:p>
            <a:r>
              <a:rPr lang="en-US" sz="3000" dirty="0"/>
              <a:t>2. Syria has a hard time watering the land which causes a shortage in?</a:t>
            </a:r>
          </a:p>
          <a:p>
            <a:pPr marL="514350" indent="-514350">
              <a:buAutoNum type="alphaUcPeriod"/>
            </a:pPr>
            <a:r>
              <a:rPr lang="en-US" sz="3000" dirty="0"/>
              <a:t>Water</a:t>
            </a:r>
          </a:p>
          <a:p>
            <a:pPr marL="514350" indent="-514350">
              <a:buAutoNum type="alphaUcPeriod"/>
            </a:pPr>
            <a:r>
              <a:rPr lang="en-US" sz="3000" dirty="0"/>
              <a:t>Food</a:t>
            </a:r>
          </a:p>
          <a:p>
            <a:pPr marL="514350" indent="-514350">
              <a:buAutoNum type="alphaUcPeriod"/>
            </a:pPr>
            <a:r>
              <a:rPr lang="en-US" sz="3000" dirty="0"/>
              <a:t>Rivers</a:t>
            </a:r>
          </a:p>
          <a:p>
            <a:pPr marL="514350" indent="-514350">
              <a:buAutoNum type="alphaUcPeriod"/>
            </a:pPr>
            <a:r>
              <a:rPr lang="en-US" sz="3000" dirty="0"/>
              <a:t>Oceans</a:t>
            </a:r>
          </a:p>
          <a:p>
            <a:pPr marL="514350" indent="-514350">
              <a:buAutoNum type="alphaUcPeriod"/>
            </a:pPr>
            <a:endParaRPr lang="en-US" sz="3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143500" y="151179"/>
            <a:ext cx="601992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Exit # 25 </a:t>
            </a:r>
          </a:p>
          <a:p>
            <a:pPr algn="ctr"/>
            <a:r>
              <a:rPr lang="en-US" sz="3000" dirty="0"/>
              <a:t>(9/9/19)</a:t>
            </a:r>
          </a:p>
          <a:p>
            <a:r>
              <a:rPr lang="en-US" sz="3000" dirty="0"/>
              <a:t>1.In Iraq what food production has decreased because of dams?</a:t>
            </a:r>
          </a:p>
          <a:p>
            <a:pPr marL="514350" indent="-514350">
              <a:buAutoNum type="alphaUcPeriod"/>
            </a:pPr>
            <a:r>
              <a:rPr lang="en-US" sz="3000" dirty="0"/>
              <a:t>Potatoes &amp; Rice</a:t>
            </a:r>
          </a:p>
          <a:p>
            <a:pPr marL="514350" indent="-514350">
              <a:buAutoNum type="alphaUcPeriod"/>
            </a:pPr>
            <a:r>
              <a:rPr lang="en-US" sz="3000" dirty="0"/>
              <a:t>Wheat &amp; Corn</a:t>
            </a:r>
          </a:p>
          <a:p>
            <a:pPr marL="514350" indent="-514350">
              <a:buAutoNum type="alphaUcPeriod"/>
            </a:pPr>
            <a:r>
              <a:rPr lang="en-US" sz="3000" dirty="0"/>
              <a:t>Wheat &amp; Rice</a:t>
            </a:r>
          </a:p>
          <a:p>
            <a:pPr marL="514350" indent="-514350">
              <a:buAutoNum type="alphaUcPeriod"/>
            </a:pPr>
            <a:r>
              <a:rPr lang="en-US" sz="3000" dirty="0"/>
              <a:t>Rice &amp; Rye</a:t>
            </a:r>
          </a:p>
          <a:p>
            <a:r>
              <a:rPr lang="en-US" sz="3000" dirty="0"/>
              <a:t>2.  What country has the world’s largest desalination plant?</a:t>
            </a:r>
          </a:p>
          <a:p>
            <a:pPr marL="514350" indent="-514350">
              <a:buAutoNum type="alphaUcPeriod"/>
            </a:pPr>
            <a:r>
              <a:rPr lang="en-US" sz="3000" dirty="0"/>
              <a:t>Iraq</a:t>
            </a:r>
          </a:p>
          <a:p>
            <a:pPr marL="514350" indent="-514350">
              <a:buAutoNum type="alphaUcPeriod"/>
            </a:pPr>
            <a:r>
              <a:rPr lang="en-US" sz="3000" dirty="0"/>
              <a:t>Saudi Arabia</a:t>
            </a:r>
          </a:p>
          <a:p>
            <a:pPr marL="514350" indent="-514350">
              <a:buAutoNum type="alphaUcPeriod"/>
            </a:pPr>
            <a:r>
              <a:rPr lang="en-US" sz="3000" dirty="0"/>
              <a:t>Afghanistan</a:t>
            </a:r>
          </a:p>
          <a:p>
            <a:pPr marL="514350" indent="-514350">
              <a:buAutoNum type="alphaUcPeriod"/>
            </a:pPr>
            <a:r>
              <a:rPr lang="en-US" sz="3000" dirty="0"/>
              <a:t>Syria</a:t>
            </a:r>
          </a:p>
        </p:txBody>
      </p:sp>
    </p:spTree>
    <p:extLst>
      <p:ext uri="{BB962C8B-B14F-4D97-AF65-F5344CB8AC3E}">
        <p14:creationId xmlns:p14="http://schemas.microsoft.com/office/powerpoint/2010/main" val="6021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118999" y="151445"/>
            <a:ext cx="585800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Entry # 26 </a:t>
            </a:r>
          </a:p>
          <a:p>
            <a:pPr algn="ctr"/>
            <a:r>
              <a:rPr lang="en-US" sz="2800" dirty="0"/>
              <a:t>(9/10/19)</a:t>
            </a:r>
          </a:p>
          <a:p>
            <a:pPr marL="514350" indent="-514350">
              <a:buAutoNum type="arabicPeriod"/>
            </a:pPr>
            <a:r>
              <a:rPr lang="en-US" sz="2800" dirty="0"/>
              <a:t>What is the date for the collapse of the twin towers.</a:t>
            </a:r>
          </a:p>
          <a:p>
            <a:pPr marL="514350" indent="-514350">
              <a:buAutoNum type="alphaUcPeriod"/>
            </a:pPr>
            <a:r>
              <a:rPr lang="en-US" sz="2800" dirty="0"/>
              <a:t>Sep. 11, 1999</a:t>
            </a:r>
          </a:p>
          <a:p>
            <a:pPr marL="514350" indent="-514350">
              <a:buAutoNum type="alphaUcPeriod"/>
            </a:pPr>
            <a:r>
              <a:rPr lang="en-US" sz="2800" dirty="0"/>
              <a:t>Sep. 11, 2000</a:t>
            </a:r>
          </a:p>
          <a:p>
            <a:pPr marL="514350" indent="-514350">
              <a:buAutoNum type="alphaUcPeriod"/>
            </a:pPr>
            <a:r>
              <a:rPr lang="en-US" sz="2800" dirty="0"/>
              <a:t>Sep. 11, 2001</a:t>
            </a:r>
          </a:p>
          <a:p>
            <a:pPr marL="514350" indent="-514350">
              <a:buAutoNum type="alphaUcPeriod"/>
            </a:pPr>
            <a:r>
              <a:rPr lang="en-US" sz="2800" dirty="0"/>
              <a:t>Sep. 11, 2002</a:t>
            </a:r>
          </a:p>
          <a:p>
            <a:endParaRPr lang="en-US" sz="2800" dirty="0"/>
          </a:p>
          <a:p>
            <a:r>
              <a:rPr lang="en-US" sz="2800" dirty="0"/>
              <a:t>2. America did declare war on Afghanistan after the 9/11 attacks.</a:t>
            </a:r>
          </a:p>
          <a:p>
            <a:pPr marL="514350" indent="-514350">
              <a:buAutoNum type="alphaUcPeriod"/>
            </a:pPr>
            <a:r>
              <a:rPr lang="en-US" sz="2800" dirty="0"/>
              <a:t>True</a:t>
            </a:r>
          </a:p>
          <a:p>
            <a:pPr marL="514350" indent="-514350">
              <a:buAutoNum type="alphaUcPeriod"/>
            </a:pPr>
            <a:r>
              <a:rPr lang="en-US" sz="2800" dirty="0"/>
              <a:t>False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143500" y="-115255"/>
            <a:ext cx="5732319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Exit # 26 </a:t>
            </a:r>
          </a:p>
          <a:p>
            <a:pPr algn="ctr"/>
            <a:r>
              <a:rPr lang="en-US" sz="2800" dirty="0"/>
              <a:t>(9/10/19)</a:t>
            </a:r>
          </a:p>
          <a:p>
            <a:r>
              <a:rPr lang="en-US" sz="2200" dirty="0"/>
              <a:t>1. What does it mean if something is hijacked?</a:t>
            </a:r>
          </a:p>
          <a:p>
            <a:pPr marL="457200" indent="-457200">
              <a:buAutoNum type="alphaUcPeriod"/>
            </a:pPr>
            <a:r>
              <a:rPr lang="en-US" sz="2200" dirty="0"/>
              <a:t>It is borrowed and then returned </a:t>
            </a:r>
          </a:p>
          <a:p>
            <a:pPr marL="457200" indent="-457200">
              <a:buAutoNum type="alphaUcPeriod"/>
            </a:pPr>
            <a:r>
              <a:rPr lang="en-US" sz="2200" dirty="0"/>
              <a:t>It is set on fire </a:t>
            </a:r>
          </a:p>
          <a:p>
            <a:r>
              <a:rPr lang="en-US" sz="2200" dirty="0"/>
              <a:t>C. It is won by election </a:t>
            </a:r>
          </a:p>
          <a:p>
            <a:r>
              <a:rPr lang="en-US" sz="2200" dirty="0"/>
              <a:t>D. It is forcefully taken over</a:t>
            </a:r>
          </a:p>
          <a:p>
            <a:r>
              <a:rPr lang="en-US" sz="2200" dirty="0"/>
              <a:t>2. After the attack on Pearl Harbor, the U.S. entered WWII. After the attack on 9/11, a War on Terror was announced. What do both attacks have in common?</a:t>
            </a:r>
          </a:p>
          <a:p>
            <a:r>
              <a:rPr lang="en-US" sz="2200" dirty="0"/>
              <a:t>A. Both attacks were on American soil and caused public outrage </a:t>
            </a:r>
          </a:p>
          <a:p>
            <a:r>
              <a:rPr lang="en-US" sz="2200" dirty="0"/>
              <a:t>B. Both attacks were on foreign soil and caused public outrage </a:t>
            </a:r>
          </a:p>
          <a:p>
            <a:r>
              <a:rPr lang="en-US" sz="2200" dirty="0"/>
              <a:t>C. Both attacks involved hijacked planes, which destroyed buildings and lives </a:t>
            </a:r>
          </a:p>
          <a:p>
            <a:r>
              <a:rPr lang="en-US" sz="2200" dirty="0"/>
              <a:t>D. Both attacks were directed against military targets, not civilian targets </a:t>
            </a:r>
          </a:p>
        </p:txBody>
      </p:sp>
    </p:spTree>
    <p:extLst>
      <p:ext uri="{BB962C8B-B14F-4D97-AF65-F5344CB8AC3E}">
        <p14:creationId xmlns:p14="http://schemas.microsoft.com/office/powerpoint/2010/main" val="80428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103658" y="-143830"/>
            <a:ext cx="5858001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Entry # 27 </a:t>
            </a:r>
          </a:p>
          <a:p>
            <a:pPr algn="ctr"/>
            <a:r>
              <a:rPr lang="en-US" sz="2800" dirty="0"/>
              <a:t>(9/11/19)</a:t>
            </a:r>
          </a:p>
          <a:p>
            <a:r>
              <a:rPr lang="en-US" sz="2800" dirty="0"/>
              <a:t>1. What country was the al Qaeda terrorist from?</a:t>
            </a:r>
          </a:p>
          <a:p>
            <a:pPr marL="514350" indent="-514350">
              <a:buAutoNum type="alphaUcPeriod"/>
            </a:pPr>
            <a:r>
              <a:rPr lang="en-US" sz="2800" dirty="0"/>
              <a:t>Iran</a:t>
            </a:r>
          </a:p>
          <a:p>
            <a:pPr marL="514350" indent="-514350">
              <a:buAutoNum type="alphaUcPeriod"/>
            </a:pPr>
            <a:r>
              <a:rPr lang="en-US" sz="2800" dirty="0"/>
              <a:t>Afghanistan </a:t>
            </a:r>
          </a:p>
          <a:p>
            <a:pPr marL="514350" indent="-514350">
              <a:buAutoNum type="alphaUcPeriod"/>
            </a:pPr>
            <a:r>
              <a:rPr lang="en-US" sz="2800" dirty="0"/>
              <a:t>Iraq</a:t>
            </a:r>
          </a:p>
          <a:p>
            <a:pPr marL="514350" indent="-514350">
              <a:buAutoNum type="alphaUcPeriod"/>
            </a:pPr>
            <a:r>
              <a:rPr lang="en-US" sz="2800" dirty="0"/>
              <a:t>Kuwait</a:t>
            </a:r>
          </a:p>
          <a:p>
            <a:endParaRPr lang="en-US" sz="2800" dirty="0"/>
          </a:p>
          <a:p>
            <a:r>
              <a:rPr lang="en-US" sz="2800" dirty="0"/>
              <a:t>2. Which person was ultimately responsible for the terrorist attacks against America on 9/11?</a:t>
            </a:r>
          </a:p>
          <a:p>
            <a:r>
              <a:rPr lang="en-US" sz="2800" dirty="0"/>
              <a:t>A. Saddam Hussein </a:t>
            </a:r>
          </a:p>
          <a:p>
            <a:r>
              <a:rPr lang="en-US" sz="2800" dirty="0"/>
              <a:t>B. Osama bin Laden </a:t>
            </a:r>
          </a:p>
          <a:p>
            <a:r>
              <a:rPr lang="en-US" sz="2800" dirty="0"/>
              <a:t>C. Yasser Arafat </a:t>
            </a:r>
          </a:p>
          <a:p>
            <a:r>
              <a:rPr lang="en-US" sz="2800" dirty="0"/>
              <a:t>D. Mahmoud </a:t>
            </a:r>
            <a:r>
              <a:rPr lang="en-US" sz="2800" dirty="0" err="1"/>
              <a:t>Ahmedinejad</a:t>
            </a:r>
            <a:r>
              <a:rPr lang="en-US" sz="2800" dirty="0"/>
              <a:t> </a:t>
            </a:r>
          </a:p>
          <a:p>
            <a:endParaRPr lang="en-US" sz="2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143500" y="0"/>
            <a:ext cx="604850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Exit # 27 </a:t>
            </a:r>
          </a:p>
          <a:p>
            <a:pPr algn="ctr"/>
            <a:r>
              <a:rPr lang="en-US" sz="2800" dirty="0"/>
              <a:t>(9/11/19)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What inference has been made about the fourth hijacked plane from 9/11?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The passengers took the plane over from the hijackers.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The hijackers planned to crash the plane in a field.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The plane suffered from a mechanical failure.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The hijackers did not know how to properly fly the plane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Which phrase best describes al Qaeda?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Regimented army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Enemy state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Criminal network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Fascist dictatorship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39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325340" y="-73760"/>
            <a:ext cx="5732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Exit # 28 </a:t>
            </a:r>
          </a:p>
          <a:p>
            <a:pPr algn="ctr"/>
            <a:r>
              <a:rPr lang="en-US" sz="2400" dirty="0"/>
              <a:t>(9/12/19)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2B70B92-B90D-4CFA-8F90-4681BA607A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934" y="738901"/>
            <a:ext cx="5382617" cy="35027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-47500" y="-73760"/>
            <a:ext cx="5858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Entry # 28 </a:t>
            </a:r>
          </a:p>
          <a:p>
            <a:pPr algn="ctr"/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(9/12/19)</a:t>
            </a:r>
          </a:p>
          <a:p>
            <a:pPr algn="ctr"/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3408DB-D144-4C13-82CE-5AFB41AB378A}"/>
              </a:ext>
            </a:extLst>
          </p:cNvPr>
          <p:cNvSpPr/>
          <p:nvPr/>
        </p:nvSpPr>
        <p:spPr>
          <a:xfrm>
            <a:off x="-47500" y="4153733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1. Afghanistan_____</a:t>
            </a:r>
          </a:p>
          <a:p>
            <a:r>
              <a:rPr lang="en-US" sz="3200" dirty="0"/>
              <a:t>2. Saudi Arabia_____</a:t>
            </a:r>
          </a:p>
          <a:p>
            <a:r>
              <a:rPr lang="en-US" sz="3200" dirty="0"/>
              <a:t>3. Syria____</a:t>
            </a:r>
          </a:p>
          <a:p>
            <a:r>
              <a:rPr lang="en-US" sz="3200" dirty="0"/>
              <a:t>4. Turkey____</a:t>
            </a:r>
          </a:p>
          <a:p>
            <a:r>
              <a:rPr lang="en-US" sz="3200" dirty="0"/>
              <a:t>5. UAE_____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24BEF8-4263-45A1-A83C-668CF021EA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500" y="738901"/>
            <a:ext cx="5981826" cy="331874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9361AF5-DC8B-4B2C-A304-E7242DEF2C2C}"/>
              </a:ext>
            </a:extLst>
          </p:cNvPr>
          <p:cNvSpPr/>
          <p:nvPr/>
        </p:nvSpPr>
        <p:spPr>
          <a:xfrm>
            <a:off x="6143500" y="4089261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1. Kuwait____</a:t>
            </a:r>
          </a:p>
          <a:p>
            <a:r>
              <a:rPr lang="en-US" sz="3200" dirty="0"/>
              <a:t>2. Iran___</a:t>
            </a:r>
          </a:p>
          <a:p>
            <a:r>
              <a:rPr lang="en-US" sz="3200" dirty="0"/>
              <a:t>3. Israel____</a:t>
            </a:r>
          </a:p>
          <a:p>
            <a:r>
              <a:rPr lang="en-US" sz="3200" dirty="0"/>
              <a:t>4. Qatar____</a:t>
            </a:r>
          </a:p>
          <a:p>
            <a:r>
              <a:rPr lang="en-US" sz="3200" dirty="0"/>
              <a:t>5. Iraq___</a:t>
            </a:r>
          </a:p>
        </p:txBody>
      </p:sp>
    </p:spTree>
    <p:extLst>
      <p:ext uri="{BB962C8B-B14F-4D97-AF65-F5344CB8AC3E}">
        <p14:creationId xmlns:p14="http://schemas.microsoft.com/office/powerpoint/2010/main" val="350141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0" y="0"/>
            <a:ext cx="6186921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Entry # 29</a:t>
            </a:r>
          </a:p>
          <a:p>
            <a:pPr algn="ctr"/>
            <a:r>
              <a:rPr lang="en-US" sz="2400" dirty="0"/>
              <a:t>(9/13/19)</a:t>
            </a:r>
          </a:p>
          <a:p>
            <a:pPr algn="ctr"/>
            <a:endParaRPr lang="en-US" sz="2200" dirty="0"/>
          </a:p>
          <a:p>
            <a:r>
              <a:rPr lang="en-US" sz="2400" dirty="0"/>
              <a:t>1. </a:t>
            </a:r>
            <a:r>
              <a:rPr lang="en-US" sz="2600" dirty="0"/>
              <a:t>What is a drawback of desalination?</a:t>
            </a:r>
          </a:p>
          <a:p>
            <a:pPr marL="457200" indent="-457200">
              <a:buAutoNum type="alphaUcPeriod"/>
            </a:pPr>
            <a:r>
              <a:rPr lang="en-US" sz="2600" dirty="0"/>
              <a:t>You can’t get all the salt out of the water</a:t>
            </a:r>
          </a:p>
          <a:p>
            <a:pPr marL="457200" indent="-457200">
              <a:buAutoNum type="alphaUcPeriod"/>
            </a:pPr>
            <a:r>
              <a:rPr lang="en-US" sz="2600" dirty="0"/>
              <a:t>It is very expensive &amp; requires complex technology.</a:t>
            </a:r>
          </a:p>
          <a:p>
            <a:pPr marL="457200" indent="-457200">
              <a:buAutoNum type="alphaUcPeriod"/>
            </a:pPr>
            <a:r>
              <a:rPr lang="en-US" sz="2600" dirty="0"/>
              <a:t>It is only available to one country</a:t>
            </a:r>
          </a:p>
          <a:p>
            <a:pPr marL="457200" indent="-457200">
              <a:buAutoNum type="alphaUcPeriod"/>
            </a:pPr>
            <a:r>
              <a:rPr lang="en-US" sz="2600" dirty="0"/>
              <a:t>Many countries do not know how to use it.</a:t>
            </a:r>
          </a:p>
          <a:p>
            <a:endParaRPr lang="en-US" sz="2600" dirty="0"/>
          </a:p>
          <a:p>
            <a:r>
              <a:rPr lang="en-US" sz="2600" dirty="0"/>
              <a:t>2. What is hydroelectric power?</a:t>
            </a:r>
          </a:p>
          <a:p>
            <a:r>
              <a:rPr lang="en-US" sz="2600" dirty="0"/>
              <a:t>A. electricity produced from energy of slow moving water</a:t>
            </a:r>
          </a:p>
          <a:p>
            <a:r>
              <a:rPr lang="en-US" sz="2600" dirty="0"/>
              <a:t>B. electricity produced from energy of rapid moving water</a:t>
            </a:r>
          </a:p>
          <a:p>
            <a:r>
              <a:rPr lang="en-US" sz="2600" dirty="0"/>
              <a:t>C. electricity produced from wind energy</a:t>
            </a:r>
          </a:p>
          <a:p>
            <a:r>
              <a:rPr lang="en-US" sz="2600" dirty="0"/>
              <a:t>D. electricity produced from solar energy</a:t>
            </a:r>
          </a:p>
          <a:p>
            <a:pPr marL="457200" indent="-457200">
              <a:buAutoNum type="alphaUcPeriod"/>
            </a:pP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096000" y="-159306"/>
            <a:ext cx="61435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Exit # 29 </a:t>
            </a:r>
          </a:p>
          <a:p>
            <a:pPr algn="ctr"/>
            <a:r>
              <a:rPr lang="en-US" sz="2800" dirty="0"/>
              <a:t>(9/13/19)</a:t>
            </a:r>
          </a:p>
          <a:p>
            <a:r>
              <a:rPr lang="en-US" sz="2800" dirty="0"/>
              <a:t>1. Lack of water and water rights have lead to __ in SWA?</a:t>
            </a:r>
          </a:p>
          <a:p>
            <a:pPr marL="514350" indent="-514350">
              <a:buAutoNum type="alphaUcPeriod"/>
            </a:pPr>
            <a:r>
              <a:rPr lang="en-US" sz="2800" dirty="0"/>
              <a:t>Abundance of food</a:t>
            </a:r>
          </a:p>
          <a:p>
            <a:pPr marL="514350" indent="-514350">
              <a:buAutoNum type="alphaUcPeriod"/>
            </a:pPr>
            <a:r>
              <a:rPr lang="en-US" sz="2800" dirty="0"/>
              <a:t>Natural disasters </a:t>
            </a:r>
          </a:p>
          <a:p>
            <a:pPr marL="514350" indent="-514350">
              <a:buAutoNum type="alphaUcPeriod"/>
            </a:pPr>
            <a:r>
              <a:rPr lang="en-US" sz="2800" dirty="0"/>
              <a:t>Water wars</a:t>
            </a:r>
          </a:p>
          <a:p>
            <a:pPr marL="514350" indent="-514350">
              <a:buAutoNum type="alphaUcPeriod"/>
            </a:pPr>
            <a:r>
              <a:rPr lang="en-US" sz="2800" dirty="0"/>
              <a:t>Plentiful fertile land</a:t>
            </a:r>
          </a:p>
          <a:p>
            <a:endParaRPr lang="en-US" sz="2800" dirty="0"/>
          </a:p>
          <a:p>
            <a:r>
              <a:rPr lang="en-US" sz="2800" dirty="0"/>
              <a:t>2. Syria has enough water and food to sustain its people?</a:t>
            </a:r>
          </a:p>
          <a:p>
            <a:pPr marL="514350" indent="-514350">
              <a:buAutoNum type="alphaUcPeriod"/>
            </a:pPr>
            <a:r>
              <a:rPr lang="en-US" sz="2800" dirty="0"/>
              <a:t>True</a:t>
            </a:r>
          </a:p>
          <a:p>
            <a:pPr marL="514350" indent="-514350">
              <a:buAutoNum type="alphaUcPeriod"/>
            </a:pPr>
            <a:r>
              <a:rPr lang="en-US" sz="2800" dirty="0"/>
              <a:t>False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265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-47500" y="-200025"/>
            <a:ext cx="6058765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Entry # 30</a:t>
            </a:r>
          </a:p>
          <a:p>
            <a:pPr algn="ctr"/>
            <a:r>
              <a:rPr lang="en-US" sz="3200" dirty="0"/>
              <a:t>(9/16/19)</a:t>
            </a:r>
          </a:p>
          <a:p>
            <a:pPr marL="514350" indent="-514350">
              <a:buAutoNum type="arabicPeriod"/>
            </a:pPr>
            <a:r>
              <a:rPr lang="en-US" sz="3200" dirty="0"/>
              <a:t>What is Saudi Arabia’s most valuable resource?</a:t>
            </a:r>
          </a:p>
          <a:p>
            <a:pPr marL="514350" indent="-514350">
              <a:buAutoNum type="alphaUcPeriod"/>
            </a:pPr>
            <a:r>
              <a:rPr lang="en-US" sz="3200" dirty="0"/>
              <a:t>Water</a:t>
            </a:r>
          </a:p>
          <a:p>
            <a:pPr marL="514350" indent="-514350">
              <a:buAutoNum type="alphaUcPeriod"/>
            </a:pPr>
            <a:r>
              <a:rPr lang="en-US" sz="3200" dirty="0"/>
              <a:t>People</a:t>
            </a:r>
          </a:p>
          <a:p>
            <a:pPr marL="514350" indent="-514350">
              <a:buAutoNum type="alphaUcPeriod"/>
            </a:pPr>
            <a:r>
              <a:rPr lang="en-US" sz="3200" dirty="0"/>
              <a:t>Gold</a:t>
            </a:r>
          </a:p>
          <a:p>
            <a:pPr marL="514350" indent="-514350">
              <a:buAutoNum type="alphaUcPeriod"/>
            </a:pPr>
            <a:r>
              <a:rPr lang="en-US" sz="3200" dirty="0"/>
              <a:t>Oil</a:t>
            </a:r>
          </a:p>
          <a:p>
            <a:endParaRPr lang="en-US" sz="3200" dirty="0"/>
          </a:p>
          <a:p>
            <a:r>
              <a:rPr lang="en-US" sz="3200" dirty="0"/>
              <a:t>2. What is desertification?</a:t>
            </a:r>
          </a:p>
          <a:p>
            <a:pPr marL="514350" indent="-514350">
              <a:buAutoNum type="alphaUcPeriod"/>
            </a:pPr>
            <a:r>
              <a:rPr lang="en-US" sz="3200" dirty="0"/>
              <a:t>The shrinking of deserts</a:t>
            </a:r>
          </a:p>
          <a:p>
            <a:pPr marL="514350" indent="-514350">
              <a:buAutoNum type="alphaUcPeriod"/>
            </a:pPr>
            <a:r>
              <a:rPr lang="en-US" sz="3200" dirty="0"/>
              <a:t>The evaporation of deserts</a:t>
            </a:r>
          </a:p>
          <a:p>
            <a:pPr marL="514350" indent="-514350">
              <a:buAutoNum type="alphaUcPeriod"/>
            </a:pPr>
            <a:r>
              <a:rPr lang="en-US" sz="3200" dirty="0"/>
              <a:t>The expansion of deserts</a:t>
            </a:r>
          </a:p>
          <a:p>
            <a:pPr marL="514350" indent="-514350">
              <a:buAutoNum type="alphaUcPeriod"/>
            </a:pPr>
            <a:r>
              <a:rPr lang="en-US" sz="3200" dirty="0"/>
              <a:t>The avoidance of deserts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143500" y="15418"/>
            <a:ext cx="5732319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Exit # 30 </a:t>
            </a:r>
          </a:p>
          <a:p>
            <a:pPr algn="ctr"/>
            <a:r>
              <a:rPr lang="en-US" sz="2800" dirty="0"/>
              <a:t>(9/16/19)</a:t>
            </a:r>
          </a:p>
          <a:p>
            <a:pPr marL="514350" indent="-514350">
              <a:buAutoNum type="arabicPeriod"/>
            </a:pPr>
            <a:r>
              <a:rPr lang="en-US" sz="2800" dirty="0"/>
              <a:t>How many miles of land does the Middle East have?</a:t>
            </a:r>
          </a:p>
          <a:p>
            <a:pPr marL="514350" indent="-514350">
              <a:buAutoNum type="alphaUcPeriod"/>
            </a:pPr>
            <a:r>
              <a:rPr lang="en-US" sz="2800" dirty="0"/>
              <a:t>4.4 million</a:t>
            </a:r>
          </a:p>
          <a:p>
            <a:pPr marL="514350" indent="-514350">
              <a:buAutoNum type="alphaUcPeriod"/>
            </a:pPr>
            <a:r>
              <a:rPr lang="en-US" sz="2800" dirty="0"/>
              <a:t>3.6 million</a:t>
            </a:r>
          </a:p>
          <a:p>
            <a:pPr marL="514350" indent="-514350">
              <a:buAutoNum type="alphaUcPeriod"/>
            </a:pPr>
            <a:r>
              <a:rPr lang="en-US" sz="2800" dirty="0"/>
              <a:t>2.8 million</a:t>
            </a:r>
          </a:p>
          <a:p>
            <a:pPr marL="514350" indent="-514350">
              <a:buAutoNum type="alphaUcPeriod"/>
            </a:pPr>
            <a:r>
              <a:rPr lang="en-US" sz="2800" dirty="0"/>
              <a:t>1.2 million</a:t>
            </a:r>
          </a:p>
          <a:p>
            <a:endParaRPr lang="en-US" sz="2800" dirty="0"/>
          </a:p>
          <a:p>
            <a:r>
              <a:rPr lang="en-US" sz="2800" dirty="0"/>
              <a:t>2. How much of the land is covered in desert?</a:t>
            </a:r>
          </a:p>
          <a:p>
            <a:pPr marL="514350" indent="-514350">
              <a:buAutoNum type="alphaUcPeriod"/>
            </a:pPr>
            <a:r>
              <a:rPr lang="en-US" sz="2800" dirty="0"/>
              <a:t>More than 1/8</a:t>
            </a:r>
          </a:p>
          <a:p>
            <a:pPr marL="514350" indent="-514350">
              <a:buAutoNum type="alphaUcPeriod"/>
            </a:pPr>
            <a:r>
              <a:rPr lang="en-US" sz="2800" dirty="0"/>
              <a:t>More than 1/4</a:t>
            </a:r>
          </a:p>
          <a:p>
            <a:pPr marL="514350" indent="-514350">
              <a:buAutoNum type="alphaUcPeriod"/>
            </a:pPr>
            <a:r>
              <a:rPr lang="en-US" sz="2800" dirty="0"/>
              <a:t>More than 2/3</a:t>
            </a:r>
          </a:p>
          <a:p>
            <a:pPr marL="514350" indent="-514350">
              <a:buAutoNum type="alphaUcPeriod"/>
            </a:pPr>
            <a:r>
              <a:rPr lang="en-US" sz="2800" dirty="0"/>
              <a:t>More than 1/2 </a:t>
            </a:r>
          </a:p>
          <a:p>
            <a:pPr marL="514350" indent="-514350">
              <a:buAutoNum type="alphaU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86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78E1CE6-9E67-453E-99C2-3FA2D35E46FA}"/>
              </a:ext>
            </a:extLst>
          </p:cNvPr>
          <p:cNvSpPr txBox="1"/>
          <p:nvPr/>
        </p:nvSpPr>
        <p:spPr>
          <a:xfrm>
            <a:off x="134341" y="0"/>
            <a:ext cx="585800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Entry # 31</a:t>
            </a:r>
          </a:p>
          <a:p>
            <a:pPr algn="ctr"/>
            <a:r>
              <a:rPr lang="en-US" sz="2800" dirty="0"/>
              <a:t>(9/17/19)</a:t>
            </a:r>
          </a:p>
          <a:p>
            <a:pPr marL="514350" indent="-514350">
              <a:buAutoNum type="arabicPeriod"/>
            </a:pPr>
            <a:r>
              <a:rPr lang="en-US" sz="2800" dirty="0"/>
              <a:t>What is the most common landform in SWA?</a:t>
            </a:r>
          </a:p>
          <a:p>
            <a:pPr marL="514350" indent="-514350">
              <a:buAutoNum type="alphaUcPeriod"/>
            </a:pPr>
            <a:r>
              <a:rPr lang="en-US" sz="2800" dirty="0"/>
              <a:t>Beaches</a:t>
            </a:r>
          </a:p>
          <a:p>
            <a:pPr marL="514350" indent="-514350">
              <a:buAutoNum type="alphaUcPeriod"/>
            </a:pPr>
            <a:r>
              <a:rPr lang="en-US" sz="2800" dirty="0"/>
              <a:t>Mountains</a:t>
            </a:r>
          </a:p>
          <a:p>
            <a:pPr marL="514350" indent="-514350">
              <a:buAutoNum type="alphaUcPeriod"/>
            </a:pPr>
            <a:r>
              <a:rPr lang="en-US" sz="2800" dirty="0"/>
              <a:t>Flat Plains</a:t>
            </a:r>
          </a:p>
          <a:p>
            <a:pPr marL="514350" indent="-514350">
              <a:buAutoNum type="alphaUcPeriod"/>
            </a:pPr>
            <a:r>
              <a:rPr lang="en-US" sz="2800" dirty="0"/>
              <a:t>Deserts</a:t>
            </a:r>
          </a:p>
          <a:p>
            <a:endParaRPr lang="en-US" sz="2800" dirty="0"/>
          </a:p>
          <a:p>
            <a:r>
              <a:rPr lang="en-US" sz="2800" dirty="0"/>
              <a:t>2. What is Rub al-Khali?</a:t>
            </a:r>
          </a:p>
          <a:p>
            <a:pPr marL="514350" indent="-514350">
              <a:buAutoNum type="alphaUcPeriod"/>
            </a:pPr>
            <a:r>
              <a:rPr lang="en-US" sz="2800" dirty="0"/>
              <a:t>Waste Land</a:t>
            </a:r>
          </a:p>
          <a:p>
            <a:pPr marL="514350" indent="-514350">
              <a:buAutoNum type="alphaUcPeriod"/>
            </a:pPr>
            <a:r>
              <a:rPr lang="en-US" sz="2800" dirty="0"/>
              <a:t>Empty Quarter</a:t>
            </a:r>
          </a:p>
          <a:p>
            <a:pPr marL="514350" indent="-514350">
              <a:buAutoNum type="alphaUcPeriod"/>
            </a:pPr>
            <a:r>
              <a:rPr lang="en-US" sz="2800" dirty="0"/>
              <a:t>Fertile Land</a:t>
            </a:r>
          </a:p>
          <a:p>
            <a:pPr marL="514350" indent="-514350">
              <a:buAutoNum type="alphaUcPeriod"/>
            </a:pPr>
            <a:r>
              <a:rPr lang="en-US" sz="2800" dirty="0"/>
              <a:t>Plentiful Quarter</a:t>
            </a:r>
          </a:p>
          <a:p>
            <a:pPr marL="514350" indent="-514350">
              <a:buAutoNum type="alphaUcPeriod"/>
            </a:pPr>
            <a:endParaRPr lang="en-US" sz="2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91678-8206-40A1-9099-EF6F109D0463}"/>
              </a:ext>
            </a:extLst>
          </p:cNvPr>
          <p:cNvSpPr txBox="1"/>
          <p:nvPr/>
        </p:nvSpPr>
        <p:spPr>
          <a:xfrm>
            <a:off x="6230341" y="-151418"/>
            <a:ext cx="573231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Exit # 31</a:t>
            </a:r>
          </a:p>
          <a:p>
            <a:pPr algn="ctr"/>
            <a:r>
              <a:rPr lang="en-US" sz="2800" dirty="0"/>
              <a:t>(9/17/19)</a:t>
            </a:r>
          </a:p>
          <a:p>
            <a:pPr marL="514350" indent="-514350">
              <a:buAutoNum type="arabicPeriod"/>
            </a:pPr>
            <a:r>
              <a:rPr lang="en-US" sz="2800" dirty="0"/>
              <a:t>Where is the great Syrian Desert located?</a:t>
            </a:r>
          </a:p>
          <a:p>
            <a:pPr marL="514350" indent="-514350">
              <a:buAutoNum type="alphaUcPeriod"/>
            </a:pPr>
            <a:r>
              <a:rPr lang="en-US" sz="2800" dirty="0"/>
              <a:t>Syria &amp; Iraq</a:t>
            </a:r>
          </a:p>
          <a:p>
            <a:pPr marL="514350" indent="-514350">
              <a:buAutoNum type="alphaUcPeriod"/>
            </a:pPr>
            <a:r>
              <a:rPr lang="en-US" sz="2800" dirty="0"/>
              <a:t>Syria &amp; Iran</a:t>
            </a:r>
          </a:p>
          <a:p>
            <a:pPr marL="514350" indent="-514350">
              <a:buAutoNum type="alphaUcPeriod"/>
            </a:pPr>
            <a:r>
              <a:rPr lang="en-US" sz="2800" dirty="0"/>
              <a:t>Syria &amp; Israel</a:t>
            </a:r>
          </a:p>
          <a:p>
            <a:pPr marL="514350" indent="-514350">
              <a:buAutoNum type="alphaUcPeriod"/>
            </a:pPr>
            <a:r>
              <a:rPr lang="en-US" sz="2800" dirty="0"/>
              <a:t>Syria &amp; Jordan</a:t>
            </a:r>
          </a:p>
          <a:p>
            <a:endParaRPr lang="en-US" sz="2800" dirty="0"/>
          </a:p>
          <a:p>
            <a:r>
              <a:rPr lang="en-US" sz="2800" dirty="0"/>
              <a:t>2. What can provide a temporary water source in the desert?</a:t>
            </a:r>
          </a:p>
          <a:p>
            <a:pPr marL="514350" indent="-514350">
              <a:buAutoNum type="alphaUcPeriod"/>
            </a:pPr>
            <a:r>
              <a:rPr lang="en-US" sz="2800" dirty="0"/>
              <a:t>Mountains</a:t>
            </a:r>
          </a:p>
          <a:p>
            <a:pPr marL="514350" indent="-514350">
              <a:buAutoNum type="alphaUcPeriod"/>
            </a:pPr>
            <a:r>
              <a:rPr lang="en-US" sz="2800" dirty="0"/>
              <a:t>Oases</a:t>
            </a:r>
          </a:p>
          <a:p>
            <a:pPr marL="514350" indent="-514350">
              <a:buAutoNum type="alphaUcPeriod"/>
            </a:pPr>
            <a:r>
              <a:rPr lang="en-US" sz="2800" dirty="0"/>
              <a:t>Plants</a:t>
            </a:r>
          </a:p>
          <a:p>
            <a:pPr marL="514350" indent="-514350">
              <a:buAutoNum type="alphaUcPeriod"/>
            </a:pPr>
            <a:r>
              <a:rPr lang="en-US" sz="2800" dirty="0"/>
              <a:t>Streams</a:t>
            </a:r>
          </a:p>
        </p:txBody>
      </p:sp>
    </p:spTree>
    <p:extLst>
      <p:ext uri="{BB962C8B-B14F-4D97-AF65-F5344CB8AC3E}">
        <p14:creationId xmlns:p14="http://schemas.microsoft.com/office/powerpoint/2010/main" val="49409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2327</Words>
  <Application>Microsoft Office PowerPoint</Application>
  <PresentationFormat>Widescreen</PresentationFormat>
  <Paragraphs>516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KG First Time In Forever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Carmela Martinez</dc:creator>
  <cp:lastModifiedBy>Carmela Martinez</cp:lastModifiedBy>
  <cp:revision>2</cp:revision>
  <cp:lastPrinted>2019-10-17T21:31:59Z</cp:lastPrinted>
  <dcterms:created xsi:type="dcterms:W3CDTF">2019-10-17T20:47:38Z</dcterms:created>
  <dcterms:modified xsi:type="dcterms:W3CDTF">2019-10-17T21:33:15Z</dcterms:modified>
</cp:coreProperties>
</file>