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82E2-D55A-4FC5-B13E-6D75CC0E985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AD96-A6C0-449C-BC3F-5CC59427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Grade- This information is meant to be used in conjunction with the 6</a:t>
            </a:r>
            <a:r>
              <a:rPr lang="en-US" baseline="30000" smtClean="0"/>
              <a:t>th</a:t>
            </a:r>
            <a:r>
              <a:rPr lang="en-US" smtClean="0"/>
              <a:t> and 7</a:t>
            </a:r>
            <a:r>
              <a:rPr lang="en-US" baseline="30000" smtClean="0"/>
              <a:t>th</a:t>
            </a:r>
            <a:r>
              <a:rPr lang="en-US" smtClean="0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E0547-3CD3-4DAA-B85C-C5C4EDE073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9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2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6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9C8C-CEBF-4894-A720-D5E6B0390400}" type="datetimeFigureOut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5B3-0346-403C-9F68-C2BA37187794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6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465E9C">
                    <a:lumMod val="90000"/>
                    <a:lumOff val="10000"/>
                  </a:srgbClr>
                </a:solidFill>
              </a:rPr>
              <a:pPr/>
              <a:t>10/25/2016</a:t>
            </a:fld>
            <a:endParaRPr lang="en-US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465E9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1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4" y="762001"/>
            <a:ext cx="7086600" cy="510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2517" y="5072743"/>
            <a:ext cx="154468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Command Economy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654" y="5066212"/>
            <a:ext cx="1371600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Mixed Economy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5066212"/>
            <a:ext cx="1447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Market Economy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person who combines resources to create new businesses</a:t>
            </a:r>
          </a:p>
          <a:p>
            <a:r>
              <a:rPr lang="en-US" dirty="0" smtClean="0"/>
              <a:t>Entrepreneurs + land, labor, and capital = goods and services</a:t>
            </a:r>
            <a:endParaRPr lang="en-US" dirty="0"/>
          </a:p>
        </p:txBody>
      </p:sp>
      <p:pic>
        <p:nvPicPr>
          <p:cNvPr id="2050" name="Picture 2" descr="http://cocaine.org/coca-cola/john-pemb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3" y="1346470"/>
            <a:ext cx="16576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3931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John Pemberton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2.bp.blogspot.com/-t7VK69RX_m0/Tb8hNxaHxUI/AAAAAAAABjM/3B50QPIAcXM/s1600/old_coke_ads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2286000" cy="3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inspirationroom.com/daily/print/2009/1/coca_cola_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8" y="4114801"/>
            <a:ext cx="4724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6781800" cy="1219200"/>
          </a:xfrm>
        </p:spPr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= the exchange of goods and services in a market (Domestic—traders inside same country; international—exports and imports)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Exports</a:t>
            </a:r>
            <a:r>
              <a:rPr lang="en-US" dirty="0" smtClean="0"/>
              <a:t>: Goods produced within one country and sold outside of the country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Imports</a:t>
            </a:r>
            <a:r>
              <a:rPr lang="en-US" dirty="0" smtClean="0"/>
              <a:t>: Goods/services sold in a country but produced in other countries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Currency</a:t>
            </a:r>
            <a:r>
              <a:rPr lang="en-US" dirty="0" smtClean="0"/>
              <a:t> = money</a:t>
            </a:r>
          </a:p>
          <a:p>
            <a:r>
              <a:rPr lang="en-US" dirty="0" smtClean="0"/>
              <a:t>Why do we need a system for exchanging currency for international trade?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Tariff</a:t>
            </a:r>
            <a:r>
              <a:rPr lang="en-US" sz="3200" dirty="0"/>
              <a:t> = a tax on imports or exports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Quota </a:t>
            </a:r>
            <a:r>
              <a:rPr lang="en-US" sz="3200" dirty="0"/>
              <a:t>= a restriction or limit on the amount of a good that can be imported (government imposed)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Embargo</a:t>
            </a:r>
            <a:r>
              <a:rPr lang="en-US" sz="3200" dirty="0"/>
              <a:t> = a government ban on certain imports for political or economic reasons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58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how a country answers the three questions of economics:</a:t>
            </a:r>
          </a:p>
          <a:p>
            <a:pPr lvl="1"/>
            <a:r>
              <a:rPr lang="en-US" sz="2400" dirty="0"/>
              <a:t>1) What to produce?</a:t>
            </a:r>
          </a:p>
          <a:p>
            <a:pPr lvl="1"/>
            <a:r>
              <a:rPr lang="en-US" sz="2400" dirty="0"/>
              <a:t>2) For whom to produce?</a:t>
            </a:r>
          </a:p>
          <a:p>
            <a:pPr lvl="1"/>
            <a:r>
              <a:rPr lang="en-US" sz="2400" dirty="0"/>
              <a:t>3) How to produce?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00000">
            <a:off x="6642947" y="2037044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4A73B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Traditional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4A73B">
                  <a:lumMod val="7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5400000" flipH="1">
            <a:off x="7300979" y="4019954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MIXED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-3000000">
            <a:off x="1881003" y="3575778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465E9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</a:t>
            </a:r>
            <a:endParaRPr lang="en-US" sz="5400" b="1" dirty="0">
              <a:ln w="1905"/>
              <a:solidFill>
                <a:srgbClr val="465E9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-1800000">
            <a:off x="3710119" y="3621680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Command</a:t>
            </a:r>
            <a:endParaRPr lang="en-US" sz="5400" b="1" dirty="0">
              <a:ln w="11430"/>
              <a:gradFill>
                <a:gsLst>
                  <a:gs pos="0">
                    <a:srgbClr val="AA2B1E">
                      <a:tint val="70000"/>
                      <a:satMod val="245000"/>
                    </a:srgbClr>
                  </a:gs>
                  <a:gs pos="75000">
                    <a:srgbClr val="AA2B1E">
                      <a:tint val="90000"/>
                      <a:shade val="60000"/>
                      <a:satMod val="240000"/>
                    </a:srgbClr>
                  </a:gs>
                  <a:gs pos="100000">
                    <a:srgbClr val="AA2B1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8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2590800"/>
          </a:xfrm>
        </p:spPr>
        <p:txBody>
          <a:bodyPr/>
          <a:lstStyle/>
          <a:p>
            <a:r>
              <a:rPr lang="en-US" dirty="0" smtClean="0"/>
              <a:t>Government decides what is produced, who receives goods and services, and how things are produced</a:t>
            </a:r>
          </a:p>
          <a:p>
            <a:r>
              <a:rPr lang="en-US" dirty="0" smtClean="0"/>
              <a:t>Examples: North Korea and Cuba are close to pure command economies</a:t>
            </a:r>
            <a:endParaRPr lang="en-US" dirty="0"/>
          </a:p>
        </p:txBody>
      </p:sp>
      <p:pic>
        <p:nvPicPr>
          <p:cNvPr id="1026" name="Picture 2" descr="http://images.defensetech.org/wp-content/uploads/2010/05/Kim-Jong-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105514" cy="23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1m02_1cC5As/Td9MTposgbI/AAAAAAAAAPE/uMgfNdz_gcw/s1600/fidel-castro-9219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844748" cy="23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609601"/>
            <a:ext cx="3657600" cy="46696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Consumers and producers determine what’s produced, who receives goods/services, and how things are produced (supply &amp; demand)</a:t>
            </a:r>
          </a:p>
          <a:p>
            <a:r>
              <a:rPr lang="en-US" dirty="0" smtClean="0"/>
              <a:t>Also called “capitalism” or “free market”</a:t>
            </a:r>
          </a:p>
          <a:p>
            <a:r>
              <a:rPr lang="en-US" dirty="0" smtClean="0"/>
              <a:t>Encourages entrepreneurs (creators of new businesses)</a:t>
            </a:r>
            <a:endParaRPr lang="en-US" dirty="0"/>
          </a:p>
        </p:txBody>
      </p:sp>
      <p:pic>
        <p:nvPicPr>
          <p:cNvPr id="2050" name="Picture 2" descr="http://www.prevention.com/gopowershopping/images/300x263-shopping_c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3340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ockmarketinvesting.com/wp-includes/images/nasdaq-qu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atherthejews.com/wp-content/uploads/2011/07/american-flag-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9" y="3193257"/>
            <a:ext cx="1857162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ustralian-flag.org/rippled-australian-flag-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22" y="2181226"/>
            <a:ext cx="1945418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0" y="609601"/>
            <a:ext cx="3657600" cy="4724399"/>
          </a:xfrm>
        </p:spPr>
        <p:txBody>
          <a:bodyPr/>
          <a:lstStyle/>
          <a:p>
            <a:r>
              <a:rPr lang="en-US" dirty="0" smtClean="0"/>
              <a:t>Economic decisions are based on a country’s or society’s customs and habits</a:t>
            </a:r>
          </a:p>
          <a:p>
            <a:r>
              <a:rPr lang="en-US" dirty="0" smtClean="0"/>
              <a:t>Old ways of doing things—hunting or farming</a:t>
            </a:r>
          </a:p>
          <a:p>
            <a:r>
              <a:rPr lang="en-US" dirty="0" smtClean="0"/>
              <a:t>Not common</a:t>
            </a:r>
            <a:endParaRPr lang="en-US" dirty="0"/>
          </a:p>
        </p:txBody>
      </p:sp>
      <p:pic>
        <p:nvPicPr>
          <p:cNvPr id="3074" name="Picture 2" descr="http://1.bp.blogspot.com/_wyFaQcS2cBM/TRhdR_TFCYI/AAAAAAAAACc/to-r4B0uIUk/s1600/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82118"/>
            <a:ext cx="3793761" cy="2441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BOvRfrNlrBc/TSRnzI72oDI/AAAAAAAAACw/yJXK9bLNm4I/s1600/hb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555511" cy="30218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2362200"/>
          </a:xfrm>
        </p:spPr>
        <p:txBody>
          <a:bodyPr/>
          <a:lstStyle/>
          <a:p>
            <a:r>
              <a:rPr lang="en-US" dirty="0" smtClean="0"/>
              <a:t>When a country combines elements of market and command systems (and sometimes traditional elements as well)</a:t>
            </a:r>
          </a:p>
          <a:p>
            <a:r>
              <a:rPr lang="en-US" dirty="0" smtClean="0"/>
              <a:t>Most societies fall under this category, including ours!</a:t>
            </a:r>
            <a:endParaRPr lang="en-US" dirty="0"/>
          </a:p>
        </p:txBody>
      </p:sp>
      <p:pic>
        <p:nvPicPr>
          <p:cNvPr id="4098" name="Picture 2" descr="http://government.phillipmartin.info/government_capit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30" y="3047999"/>
            <a:ext cx="26125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coned-in.org/images/CC/consumers-producers11a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64" y="2971801"/>
            <a:ext cx="2654903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4191001" y="3771900"/>
            <a:ext cx="806437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7715066" y="39624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02" name="Picture 6" descr="http://img.ehowcdn.com/article-page-main/ehow/images/a07/ak/b8/analyze-traditional-economic-systems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6" y="3514725"/>
            <a:ext cx="122742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9271027" y="3771900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8839200" y="3856038"/>
            <a:ext cx="2057400" cy="79216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5486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400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7" name="Content Placeholder 3"/>
          <p:cNvSpPr txBox="1">
            <a:spLocks/>
          </p:cNvSpPr>
          <p:nvPr/>
        </p:nvSpPr>
        <p:spPr bwMode="auto">
          <a:xfrm>
            <a:off x="1447800" y="3886201"/>
            <a:ext cx="205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7129" y="4901626"/>
            <a:ext cx="36535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rgbClr val="AA2B1E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Mixed Economy</a:t>
            </a:r>
          </a:p>
        </p:txBody>
      </p:sp>
      <p:pic>
        <p:nvPicPr>
          <p:cNvPr id="512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 rot="20331267">
            <a:off x="1486844" y="435804"/>
            <a:ext cx="510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Economic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8915400" y="5562601"/>
            <a:ext cx="2057400" cy="7921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7173" name="Content Placeholder 3"/>
          <p:cNvSpPr txBox="1">
            <a:spLocks/>
          </p:cNvSpPr>
          <p:nvPr/>
        </p:nvSpPr>
        <p:spPr bwMode="auto">
          <a:xfrm>
            <a:off x="5486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400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174" name="Content Placeholder 3"/>
          <p:cNvSpPr txBox="1">
            <a:spLocks/>
          </p:cNvSpPr>
          <p:nvPr/>
        </p:nvSpPr>
        <p:spPr bwMode="auto">
          <a:xfrm>
            <a:off x="1371600" y="5608638"/>
            <a:ext cx="205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3707" y="6120826"/>
            <a:ext cx="36535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rgbClr val="AA2B1E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Mixed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9936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1202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7178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2057400" cy="12954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China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0000FF"/>
                </a:solidFill>
              </a:rPr>
              <a:t>51%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980113" y="3238501"/>
            <a:ext cx="5349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847807" y="2437607"/>
            <a:ext cx="19812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466807" y="3047207"/>
            <a:ext cx="9144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3427414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Japan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73%</a:t>
            </a:r>
          </a:p>
        </p:txBody>
      </p:sp>
      <p:sp>
        <p:nvSpPr>
          <p:cNvPr id="7185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04800"/>
            <a:ext cx="3200400" cy="1295400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United States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3781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762001"/>
            <a:ext cx="36576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Gross Domestic Product</a:t>
            </a:r>
          </a:p>
          <a:p>
            <a:r>
              <a:rPr lang="en-US" dirty="0" smtClean="0"/>
              <a:t>Total value of all goods and services produced in a country in a year</a:t>
            </a:r>
          </a:p>
          <a:p>
            <a:r>
              <a:rPr lang="en-US" dirty="0" smtClean="0"/>
              <a:t>Investment in human capital and capital goods usually leads to increased GDP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5029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3962400"/>
            <a:ext cx="548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4051301" y="345440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68580" cap="flat" cmpd="sng" algn="ctr">
            <a:solidFill>
              <a:srgbClr val="F17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NewsPrint</vt:lpstr>
      <vt:lpstr>PowerPoint Presentation</vt:lpstr>
      <vt:lpstr>Economic System</vt:lpstr>
      <vt:lpstr>Command Economy</vt:lpstr>
      <vt:lpstr>Market Economy</vt:lpstr>
      <vt:lpstr>Traditional Economy</vt:lpstr>
      <vt:lpstr>Mixed Economy</vt:lpstr>
      <vt:lpstr>Economic Systems</vt:lpstr>
      <vt:lpstr>Economic  Systems</vt:lpstr>
      <vt:lpstr>GDP</vt:lpstr>
      <vt:lpstr>Entrepreneur</vt:lpstr>
      <vt:lpstr>Trade</vt:lpstr>
      <vt:lpstr>Trade Barriers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Martinez</dc:creator>
  <cp:lastModifiedBy>Carmela Martinez</cp:lastModifiedBy>
  <cp:revision>1</cp:revision>
  <dcterms:created xsi:type="dcterms:W3CDTF">2016-10-25T20:33:33Z</dcterms:created>
  <dcterms:modified xsi:type="dcterms:W3CDTF">2016-10-25T20:33:52Z</dcterms:modified>
</cp:coreProperties>
</file>