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91" r:id="rId11"/>
    <p:sldId id="27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499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370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128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3859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206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964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1352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660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826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008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38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515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895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82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8/30/2019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499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400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416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8/30/2019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6161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7">
            <a:extLst>
              <a:ext uri="{FF2B5EF4-FFF2-40B4-BE49-F238E27FC236}">
                <a16:creationId xmlns:a16="http://schemas.microsoft.com/office/drawing/2014/main" id="{37CCBFA6-32E5-4FFD-A52A-9EA1CBF9D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19" name="Picture 9">
            <a:extLst>
              <a:ext uri="{FF2B5EF4-FFF2-40B4-BE49-F238E27FC236}">
                <a16:creationId xmlns:a16="http://schemas.microsoft.com/office/drawing/2014/main" id="{8B3A8DA3-6E81-4BA8-A084-FE4E32A32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0" name="Rectangle 11">
            <a:extLst>
              <a:ext uri="{FF2B5EF4-FFF2-40B4-BE49-F238E27FC236}">
                <a16:creationId xmlns:a16="http://schemas.microsoft.com/office/drawing/2014/main" id="{88C8491E-818C-4AE7-BBAA-80BE32FD99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3500" y="0"/>
            <a:ext cx="6096000" cy="6858000"/>
          </a:xfrm>
          <a:prstGeom prst="rect">
            <a:avLst/>
          </a:prstGeom>
          <a:gradFill>
            <a:gsLst>
              <a:gs pos="0">
                <a:srgbClr val="FFFFFF">
                  <a:alpha val="20000"/>
                </a:srgbClr>
              </a:gs>
              <a:gs pos="100000">
                <a:srgbClr val="B8B8B8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8E1CE6-9E67-453E-99C2-3FA2D35E46FA}"/>
              </a:ext>
            </a:extLst>
          </p:cNvPr>
          <p:cNvSpPr txBox="1"/>
          <p:nvPr/>
        </p:nvSpPr>
        <p:spPr>
          <a:xfrm>
            <a:off x="103658" y="620107"/>
            <a:ext cx="5858001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Entry # 10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(8/19/19)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How long does it take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Zahria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to make it to school every Monday?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1 hour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2 hours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3 hours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4 hours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891678-8206-40A1-9099-EF6F109D0463}"/>
              </a:ext>
            </a:extLst>
          </p:cNvPr>
          <p:cNvSpPr txBox="1"/>
          <p:nvPr/>
        </p:nvSpPr>
        <p:spPr>
          <a:xfrm>
            <a:off x="6048501" y="0"/>
            <a:ext cx="6190999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Exit # 10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(8/19/19)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What were the names of the 4 children from the film?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914400" marR="0" lvl="0" indent="-9144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Jackson,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Zahria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, Carlos, &amp; Samuel </a:t>
            </a:r>
          </a:p>
          <a:p>
            <a:pPr marL="914400" marR="0" lvl="0" indent="-9144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Jackson, Sarah, Carmen, and Samuel</a:t>
            </a:r>
          </a:p>
          <a:p>
            <a:pPr marL="914400" marR="0" lvl="0" indent="-9144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Jacob,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Zahria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, Carla, &amp; Samantha</a:t>
            </a:r>
          </a:p>
          <a:p>
            <a:pPr marL="914400" marR="0" lvl="0" indent="-9144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Jackson,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Zahria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, Carla, &amp; Samuel</a:t>
            </a:r>
          </a:p>
        </p:txBody>
      </p:sp>
    </p:spTree>
    <p:extLst>
      <p:ext uri="{BB962C8B-B14F-4D97-AF65-F5344CB8AC3E}">
        <p14:creationId xmlns:p14="http://schemas.microsoft.com/office/powerpoint/2010/main" val="84119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7">
            <a:extLst>
              <a:ext uri="{FF2B5EF4-FFF2-40B4-BE49-F238E27FC236}">
                <a16:creationId xmlns:a16="http://schemas.microsoft.com/office/drawing/2014/main" id="{37CCBFA6-32E5-4FFD-A52A-9EA1CBF9D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19" name="Picture 9">
            <a:extLst>
              <a:ext uri="{FF2B5EF4-FFF2-40B4-BE49-F238E27FC236}">
                <a16:creationId xmlns:a16="http://schemas.microsoft.com/office/drawing/2014/main" id="{8B3A8DA3-6E81-4BA8-A084-FE4E32A32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0" name="Rectangle 11">
            <a:extLst>
              <a:ext uri="{FF2B5EF4-FFF2-40B4-BE49-F238E27FC236}">
                <a16:creationId xmlns:a16="http://schemas.microsoft.com/office/drawing/2014/main" id="{88C8491E-818C-4AE7-BBAA-80BE32FD99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3500" y="0"/>
            <a:ext cx="6096000" cy="6858000"/>
          </a:xfrm>
          <a:prstGeom prst="rect">
            <a:avLst/>
          </a:prstGeom>
          <a:gradFill>
            <a:gsLst>
              <a:gs pos="0">
                <a:srgbClr val="FFFFFF">
                  <a:alpha val="20000"/>
                </a:srgbClr>
              </a:gs>
              <a:gs pos="100000">
                <a:srgbClr val="B8B8B8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8E1CE6-9E67-453E-99C2-3FA2D35E46FA}"/>
              </a:ext>
            </a:extLst>
          </p:cNvPr>
          <p:cNvSpPr txBox="1"/>
          <p:nvPr/>
        </p:nvSpPr>
        <p:spPr>
          <a:xfrm>
            <a:off x="1173639" y="257561"/>
            <a:ext cx="33664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Entry # 19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(8/30/19)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891678-8206-40A1-9099-EF6F109D0463}"/>
              </a:ext>
            </a:extLst>
          </p:cNvPr>
          <p:cNvSpPr txBox="1"/>
          <p:nvPr/>
        </p:nvSpPr>
        <p:spPr>
          <a:xfrm>
            <a:off x="71500" y="3428999"/>
            <a:ext cx="57323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310EEC-A87D-48AB-B7E5-EDC249D768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31" y="2586067"/>
            <a:ext cx="5972300" cy="42867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AFDAF17-DEA0-408C-A39F-C3BF342C64E6}"/>
              </a:ext>
            </a:extLst>
          </p:cNvPr>
          <p:cNvSpPr txBox="1"/>
          <p:nvPr/>
        </p:nvSpPr>
        <p:spPr>
          <a:xfrm>
            <a:off x="25331" y="1709289"/>
            <a:ext cx="602316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1.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Which number is the CLOSEST to the country of Israel?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1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2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3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4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5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C4AABE-0AAB-4927-AA5E-CE4AB35089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63" t="15079" r="32945" b="24999"/>
          <a:stretch/>
        </p:blipFill>
        <p:spPr>
          <a:xfrm>
            <a:off x="6143500" y="31522"/>
            <a:ext cx="3663230" cy="35213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E144B4-E5EE-4F87-9CC4-48E3628EDC4E}"/>
              </a:ext>
            </a:extLst>
          </p:cNvPr>
          <p:cNvSpPr txBox="1"/>
          <p:nvPr/>
        </p:nvSpPr>
        <p:spPr>
          <a:xfrm>
            <a:off x="9772525" y="31522"/>
            <a:ext cx="24194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2. Which number on the map represents the country of Afghanistan?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1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2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3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09706C-D606-4E04-B69E-411658964FE2}"/>
              </a:ext>
            </a:extLst>
          </p:cNvPr>
          <p:cNvSpPr txBox="1"/>
          <p:nvPr/>
        </p:nvSpPr>
        <p:spPr>
          <a:xfrm>
            <a:off x="6167500" y="3703632"/>
            <a:ext cx="29283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3. Which number on the map represents the country of Iran?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1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2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3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571546-1C44-46F9-8D2A-5FF10E347250}"/>
              </a:ext>
            </a:extLst>
          </p:cNvPr>
          <p:cNvSpPr txBox="1"/>
          <p:nvPr/>
        </p:nvSpPr>
        <p:spPr>
          <a:xfrm>
            <a:off x="7639175" y="2586067"/>
            <a:ext cx="909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6875F6-6BED-4332-BB9C-79F59A93C27C}"/>
              </a:ext>
            </a:extLst>
          </p:cNvPr>
          <p:cNvSpPr txBox="1"/>
          <p:nvPr/>
        </p:nvSpPr>
        <p:spPr>
          <a:xfrm>
            <a:off x="9095821" y="3598649"/>
            <a:ext cx="30246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4. Which number on the map represents the physical feature the Persian Gulf?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4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5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6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61D724-696F-4C0A-AF8F-1DBE5AB32F98}"/>
              </a:ext>
            </a:extLst>
          </p:cNvPr>
          <p:cNvSpPr txBox="1"/>
          <p:nvPr/>
        </p:nvSpPr>
        <p:spPr>
          <a:xfrm>
            <a:off x="6303011" y="642282"/>
            <a:ext cx="9098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D81F10-92E5-4999-8DEC-A16F08791176}"/>
              </a:ext>
            </a:extLst>
          </p:cNvPr>
          <p:cNvSpPr txBox="1"/>
          <p:nvPr/>
        </p:nvSpPr>
        <p:spPr>
          <a:xfrm>
            <a:off x="6593275" y="1765666"/>
            <a:ext cx="9098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5841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7">
            <a:extLst>
              <a:ext uri="{FF2B5EF4-FFF2-40B4-BE49-F238E27FC236}">
                <a16:creationId xmlns:a16="http://schemas.microsoft.com/office/drawing/2014/main" id="{37CCBFA6-32E5-4FFD-A52A-9EA1CBF9D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19" name="Picture 9">
            <a:extLst>
              <a:ext uri="{FF2B5EF4-FFF2-40B4-BE49-F238E27FC236}">
                <a16:creationId xmlns:a16="http://schemas.microsoft.com/office/drawing/2014/main" id="{8B3A8DA3-6E81-4BA8-A084-FE4E32A32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0" name="Rectangle 11">
            <a:extLst>
              <a:ext uri="{FF2B5EF4-FFF2-40B4-BE49-F238E27FC236}">
                <a16:creationId xmlns:a16="http://schemas.microsoft.com/office/drawing/2014/main" id="{88C8491E-818C-4AE7-BBAA-80BE32FD99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3500" y="0"/>
            <a:ext cx="6096000" cy="6858000"/>
          </a:xfrm>
          <a:prstGeom prst="rect">
            <a:avLst/>
          </a:prstGeom>
          <a:gradFill>
            <a:gsLst>
              <a:gs pos="0">
                <a:srgbClr val="FFFFFF">
                  <a:alpha val="20000"/>
                </a:srgbClr>
              </a:gs>
              <a:gs pos="100000">
                <a:srgbClr val="B8B8B8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8CD7A8-AF67-45F2-BE4D-E730951CE589}"/>
              </a:ext>
            </a:extLst>
          </p:cNvPr>
          <p:cNvSpPr txBox="1"/>
          <p:nvPr/>
        </p:nvSpPr>
        <p:spPr>
          <a:xfrm>
            <a:off x="100012" y="1323439"/>
            <a:ext cx="589597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1. Which of these connects the Red Sea and the Mediterranean Sea?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A)	Suez Canal	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B)	Panama Canal	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C)	Bering Strait	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arenR" startAt="4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Bosporus Strait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arenR" startAt="4"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2. In which country is the West Bank &amp; Gaza Strip located?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arenR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Saudi Arabia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arenR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Iran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arenR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Israel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arenR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Turkey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arenR"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3. What body of water does the Jordan River empty into?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arenR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Black Sea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arenR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Red Sea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arenR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Arabian Sea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arenR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Dead Sea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105A22-58BB-4B3E-B4BE-7C4B4C81C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500" y="0"/>
            <a:ext cx="6048500" cy="3219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6E3D843-83C5-44CD-B34C-EEE6F2DF2E98}"/>
              </a:ext>
            </a:extLst>
          </p:cNvPr>
          <p:cNvSpPr txBox="1"/>
          <p:nvPr/>
        </p:nvSpPr>
        <p:spPr>
          <a:xfrm>
            <a:off x="6143500" y="3255496"/>
            <a:ext cx="5910263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4. Identify the Arabian Sea?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A)	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B)	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C)	6	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arenR" startAt="4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 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5. Identify the Red Sea?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A)	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B)	5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arenR" startAt="3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 6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arenR" startAt="3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 7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arenR" startAt="4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891678-8206-40A1-9099-EF6F109D0463}"/>
              </a:ext>
            </a:extLst>
          </p:cNvPr>
          <p:cNvSpPr txBox="1"/>
          <p:nvPr/>
        </p:nvSpPr>
        <p:spPr>
          <a:xfrm>
            <a:off x="2953615" y="94625"/>
            <a:ext cx="57323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Exit # 19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(8/30/19)</a:t>
            </a:r>
          </a:p>
        </p:txBody>
      </p:sp>
    </p:spTree>
    <p:extLst>
      <p:ext uri="{BB962C8B-B14F-4D97-AF65-F5344CB8AC3E}">
        <p14:creationId xmlns:p14="http://schemas.microsoft.com/office/powerpoint/2010/main" val="225937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7">
            <a:extLst>
              <a:ext uri="{FF2B5EF4-FFF2-40B4-BE49-F238E27FC236}">
                <a16:creationId xmlns:a16="http://schemas.microsoft.com/office/drawing/2014/main" id="{37CCBFA6-32E5-4FFD-A52A-9EA1CBF9D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19" name="Picture 9">
            <a:extLst>
              <a:ext uri="{FF2B5EF4-FFF2-40B4-BE49-F238E27FC236}">
                <a16:creationId xmlns:a16="http://schemas.microsoft.com/office/drawing/2014/main" id="{8B3A8DA3-6E81-4BA8-A084-FE4E32A32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0" name="Rectangle 11">
            <a:extLst>
              <a:ext uri="{FF2B5EF4-FFF2-40B4-BE49-F238E27FC236}">
                <a16:creationId xmlns:a16="http://schemas.microsoft.com/office/drawing/2014/main" id="{88C8491E-818C-4AE7-BBAA-80BE32FD99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3500" y="0"/>
            <a:ext cx="6096000" cy="6858000"/>
          </a:xfrm>
          <a:prstGeom prst="rect">
            <a:avLst/>
          </a:prstGeom>
          <a:gradFill>
            <a:gsLst>
              <a:gs pos="0">
                <a:srgbClr val="FFFFFF">
                  <a:alpha val="20000"/>
                </a:srgbClr>
              </a:gs>
              <a:gs pos="100000">
                <a:srgbClr val="B8B8B8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8E1CE6-9E67-453E-99C2-3FA2D35E46FA}"/>
              </a:ext>
            </a:extLst>
          </p:cNvPr>
          <p:cNvSpPr txBox="1"/>
          <p:nvPr/>
        </p:nvSpPr>
        <p:spPr>
          <a:xfrm>
            <a:off x="134341" y="877282"/>
            <a:ext cx="585800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Entry # 11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(8/20/19)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What is the title of the movie we watched?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On the road to school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On the journey to school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On the way to school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On the walk to school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891678-8206-40A1-9099-EF6F109D0463}"/>
              </a:ext>
            </a:extLst>
          </p:cNvPr>
          <p:cNvSpPr txBox="1"/>
          <p:nvPr/>
        </p:nvSpPr>
        <p:spPr>
          <a:xfrm>
            <a:off x="6230341" y="117874"/>
            <a:ext cx="5732319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Exit # 11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(8/20/19)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What is the total amount of time that all 4 children travel to school round trip combined?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14.5 hours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15.5 hours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16.5 hours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17.5 hours</a:t>
            </a:r>
          </a:p>
        </p:txBody>
      </p:sp>
    </p:spTree>
    <p:extLst>
      <p:ext uri="{BB962C8B-B14F-4D97-AF65-F5344CB8AC3E}">
        <p14:creationId xmlns:p14="http://schemas.microsoft.com/office/powerpoint/2010/main" val="263500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7">
            <a:extLst>
              <a:ext uri="{FF2B5EF4-FFF2-40B4-BE49-F238E27FC236}">
                <a16:creationId xmlns:a16="http://schemas.microsoft.com/office/drawing/2014/main" id="{37CCBFA6-32E5-4FFD-A52A-9EA1CBF9D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19" name="Picture 9">
            <a:extLst>
              <a:ext uri="{FF2B5EF4-FFF2-40B4-BE49-F238E27FC236}">
                <a16:creationId xmlns:a16="http://schemas.microsoft.com/office/drawing/2014/main" id="{8B3A8DA3-6E81-4BA8-A084-FE4E32A32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0" name="Rectangle 11">
            <a:extLst>
              <a:ext uri="{FF2B5EF4-FFF2-40B4-BE49-F238E27FC236}">
                <a16:creationId xmlns:a16="http://schemas.microsoft.com/office/drawing/2014/main" id="{88C8491E-818C-4AE7-BBAA-80BE32FD99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3500" y="0"/>
            <a:ext cx="6096000" cy="6858000"/>
          </a:xfrm>
          <a:prstGeom prst="rect">
            <a:avLst/>
          </a:prstGeom>
          <a:gradFill>
            <a:gsLst>
              <a:gs pos="0">
                <a:srgbClr val="FFFFFF">
                  <a:alpha val="20000"/>
                </a:srgbClr>
              </a:gs>
              <a:gs pos="100000">
                <a:srgbClr val="B8B8B8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8E1CE6-9E67-453E-99C2-3FA2D35E46FA}"/>
              </a:ext>
            </a:extLst>
          </p:cNvPr>
          <p:cNvSpPr txBox="1"/>
          <p:nvPr/>
        </p:nvSpPr>
        <p:spPr>
          <a:xfrm>
            <a:off x="134341" y="181957"/>
            <a:ext cx="585800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Entry # 12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(8/21/19)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What country does Jackson live in?</a:t>
            </a:r>
          </a:p>
          <a:p>
            <a:pPr marL="914400" marR="0" lvl="0" indent="-9144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Egypt</a:t>
            </a:r>
          </a:p>
          <a:p>
            <a:pPr marL="914400" marR="0" lvl="0" indent="-9144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Europe</a:t>
            </a:r>
          </a:p>
          <a:p>
            <a:pPr marL="914400" marR="0" lvl="0" indent="-9144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Kenya</a:t>
            </a:r>
          </a:p>
          <a:p>
            <a:pPr marL="914400" marR="0" lvl="0" indent="-9144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Kansas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891678-8206-40A1-9099-EF6F109D0463}"/>
              </a:ext>
            </a:extLst>
          </p:cNvPr>
          <p:cNvSpPr txBox="1"/>
          <p:nvPr/>
        </p:nvSpPr>
        <p:spPr>
          <a:xfrm>
            <a:off x="6325340" y="181957"/>
            <a:ext cx="5732319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Exit # 12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(8/21/19)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Where does Samuel live?</a:t>
            </a:r>
          </a:p>
          <a:p>
            <a:pPr marL="914400" marR="0" lvl="0" indent="-9144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Brazil</a:t>
            </a:r>
          </a:p>
          <a:p>
            <a:pPr marL="914400" marR="0" lvl="0" indent="-9144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Bay of Bengal</a:t>
            </a:r>
          </a:p>
          <a:p>
            <a:pPr marL="914400" marR="0" lvl="0" indent="-9144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Kenya</a:t>
            </a:r>
          </a:p>
          <a:p>
            <a:pPr marL="914400" marR="0" lvl="0" indent="-9144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Moroco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755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7">
            <a:extLst>
              <a:ext uri="{FF2B5EF4-FFF2-40B4-BE49-F238E27FC236}">
                <a16:creationId xmlns:a16="http://schemas.microsoft.com/office/drawing/2014/main" id="{37CCBFA6-32E5-4FFD-A52A-9EA1CBF9D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19" name="Picture 9">
            <a:extLst>
              <a:ext uri="{FF2B5EF4-FFF2-40B4-BE49-F238E27FC236}">
                <a16:creationId xmlns:a16="http://schemas.microsoft.com/office/drawing/2014/main" id="{8B3A8DA3-6E81-4BA8-A084-FE4E32A32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0" name="Rectangle 11">
            <a:extLst>
              <a:ext uri="{FF2B5EF4-FFF2-40B4-BE49-F238E27FC236}">
                <a16:creationId xmlns:a16="http://schemas.microsoft.com/office/drawing/2014/main" id="{88C8491E-818C-4AE7-BBAA-80BE32FD99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3500" y="0"/>
            <a:ext cx="6096000" cy="6858000"/>
          </a:xfrm>
          <a:prstGeom prst="rect">
            <a:avLst/>
          </a:prstGeom>
          <a:gradFill>
            <a:gsLst>
              <a:gs pos="0">
                <a:srgbClr val="FFFFFF">
                  <a:alpha val="20000"/>
                </a:srgbClr>
              </a:gs>
              <a:gs pos="100000">
                <a:srgbClr val="B8B8B8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8E1CE6-9E67-453E-99C2-3FA2D35E46FA}"/>
              </a:ext>
            </a:extLst>
          </p:cNvPr>
          <p:cNvSpPr txBox="1"/>
          <p:nvPr/>
        </p:nvSpPr>
        <p:spPr>
          <a:xfrm>
            <a:off x="103658" y="0"/>
            <a:ext cx="585800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Entry # 13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(8/22/19)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What is another name for the Southwest Asia area?</a:t>
            </a:r>
          </a:p>
          <a:p>
            <a:pPr marL="914400" marR="0" lvl="0" indent="-9144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Central East</a:t>
            </a:r>
          </a:p>
          <a:p>
            <a:pPr marL="914400" marR="0" lvl="0" indent="-9144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Middle East</a:t>
            </a:r>
          </a:p>
          <a:p>
            <a:pPr marL="914400" marR="0" lvl="0" indent="-9144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North East</a:t>
            </a:r>
          </a:p>
          <a:p>
            <a:pPr marL="914400" marR="0" lvl="0" indent="-9144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891678-8206-40A1-9099-EF6F109D0463}"/>
              </a:ext>
            </a:extLst>
          </p:cNvPr>
          <p:cNvSpPr txBox="1"/>
          <p:nvPr/>
        </p:nvSpPr>
        <p:spPr>
          <a:xfrm>
            <a:off x="5980552" y="0"/>
            <a:ext cx="6258948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Exit # 13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(8/22/19)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What water way borders Turkey to the North?</a:t>
            </a:r>
          </a:p>
          <a:p>
            <a:pPr marL="914400" marR="0" lvl="0" indent="-9144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Red Sea</a:t>
            </a:r>
          </a:p>
          <a:p>
            <a:pPr marL="914400" marR="0" lvl="0" indent="-9144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Mediterranean Sea</a:t>
            </a:r>
          </a:p>
          <a:p>
            <a:pPr marL="914400" marR="0" lvl="0" indent="-9144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Black Sea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788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7">
            <a:extLst>
              <a:ext uri="{FF2B5EF4-FFF2-40B4-BE49-F238E27FC236}">
                <a16:creationId xmlns:a16="http://schemas.microsoft.com/office/drawing/2014/main" id="{37CCBFA6-32E5-4FFD-A52A-9EA1CBF9D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19" name="Picture 9">
            <a:extLst>
              <a:ext uri="{FF2B5EF4-FFF2-40B4-BE49-F238E27FC236}">
                <a16:creationId xmlns:a16="http://schemas.microsoft.com/office/drawing/2014/main" id="{8B3A8DA3-6E81-4BA8-A084-FE4E32A32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0" name="Rectangle 11">
            <a:extLst>
              <a:ext uri="{FF2B5EF4-FFF2-40B4-BE49-F238E27FC236}">
                <a16:creationId xmlns:a16="http://schemas.microsoft.com/office/drawing/2014/main" id="{88C8491E-818C-4AE7-BBAA-80BE32FD99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3500" y="0"/>
            <a:ext cx="6096000" cy="6858000"/>
          </a:xfrm>
          <a:prstGeom prst="rect">
            <a:avLst/>
          </a:prstGeom>
          <a:gradFill>
            <a:gsLst>
              <a:gs pos="0">
                <a:srgbClr val="FFFFFF">
                  <a:alpha val="20000"/>
                </a:srgbClr>
              </a:gs>
              <a:gs pos="100000">
                <a:srgbClr val="B8B8B8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8E1CE6-9E67-453E-99C2-3FA2D35E46FA}"/>
              </a:ext>
            </a:extLst>
          </p:cNvPr>
          <p:cNvSpPr txBox="1"/>
          <p:nvPr/>
        </p:nvSpPr>
        <p:spPr>
          <a:xfrm>
            <a:off x="103658" y="181957"/>
            <a:ext cx="585800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Entry # 14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(8/23/19)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What water way borders Turkey to the West?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A. Black Sea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B. Red Sea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C. Mediterranean Sea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891678-8206-40A1-9099-EF6F109D0463}"/>
              </a:ext>
            </a:extLst>
          </p:cNvPr>
          <p:cNvSpPr txBox="1"/>
          <p:nvPr/>
        </p:nvSpPr>
        <p:spPr>
          <a:xfrm>
            <a:off x="6325340" y="181957"/>
            <a:ext cx="5732319" cy="8002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Exit # 14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(8/23/19)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What are the 5 countries that border Turkey to the East?</a:t>
            </a:r>
          </a:p>
          <a:p>
            <a:pPr marL="742950" marR="0" lvl="0" indent="-7429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Armenia, Georgia, Iran, Iraq, &amp; Bulgaria  </a:t>
            </a:r>
          </a:p>
          <a:p>
            <a:pPr marL="742950" marR="0" lvl="0" indent="-7429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Armenia, Greece, Iran, Iraq, &amp; Bulgaria </a:t>
            </a:r>
          </a:p>
          <a:p>
            <a:pPr marL="742950" marR="0" lvl="0" indent="-7429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Armenia, Georgia, Iran, Iraq, &amp; Syria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950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7">
            <a:extLst>
              <a:ext uri="{FF2B5EF4-FFF2-40B4-BE49-F238E27FC236}">
                <a16:creationId xmlns:a16="http://schemas.microsoft.com/office/drawing/2014/main" id="{37CCBFA6-32E5-4FFD-A52A-9EA1CBF9D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19" name="Picture 9">
            <a:extLst>
              <a:ext uri="{FF2B5EF4-FFF2-40B4-BE49-F238E27FC236}">
                <a16:creationId xmlns:a16="http://schemas.microsoft.com/office/drawing/2014/main" id="{8B3A8DA3-6E81-4BA8-A084-FE4E32A32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0" name="Rectangle 11">
            <a:extLst>
              <a:ext uri="{FF2B5EF4-FFF2-40B4-BE49-F238E27FC236}">
                <a16:creationId xmlns:a16="http://schemas.microsoft.com/office/drawing/2014/main" id="{88C8491E-818C-4AE7-BBAA-80BE32FD99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3500" y="0"/>
            <a:ext cx="6096000" cy="6858000"/>
          </a:xfrm>
          <a:prstGeom prst="rect">
            <a:avLst/>
          </a:prstGeom>
          <a:gradFill>
            <a:gsLst>
              <a:gs pos="0">
                <a:srgbClr val="FFFFFF">
                  <a:alpha val="20000"/>
                </a:srgbClr>
              </a:gs>
              <a:gs pos="100000">
                <a:srgbClr val="B8B8B8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8E1CE6-9E67-453E-99C2-3FA2D35E46FA}"/>
              </a:ext>
            </a:extLst>
          </p:cNvPr>
          <p:cNvSpPr txBox="1"/>
          <p:nvPr/>
        </p:nvSpPr>
        <p:spPr>
          <a:xfrm>
            <a:off x="0" y="181957"/>
            <a:ext cx="5858001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Entry # 15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(8/26/19)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What large body of water does the Persian Gulf empties into?</a:t>
            </a:r>
          </a:p>
          <a:p>
            <a:pPr marL="914400" marR="0" lvl="0" indent="-9144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Strait of Hormuz</a:t>
            </a:r>
          </a:p>
          <a:p>
            <a:pPr marL="914400" marR="0" lvl="0" indent="-9144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Red Sea</a:t>
            </a:r>
          </a:p>
          <a:p>
            <a:pPr marL="914400" marR="0" lvl="0" indent="-9144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Arabian Sea</a:t>
            </a:r>
          </a:p>
          <a:p>
            <a:pPr marL="914400" marR="0" lvl="0" indent="-9144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Black Sea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891678-8206-40A1-9099-EF6F109D0463}"/>
              </a:ext>
            </a:extLst>
          </p:cNvPr>
          <p:cNvSpPr txBox="1"/>
          <p:nvPr/>
        </p:nvSpPr>
        <p:spPr>
          <a:xfrm>
            <a:off x="6048501" y="29557"/>
            <a:ext cx="60960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Exit # 15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(8/26/19)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What country does the Tigris and the Euphrates River start in?</a:t>
            </a:r>
          </a:p>
          <a:p>
            <a:pPr marL="914400" marR="0" lvl="0" indent="-9144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Georgia</a:t>
            </a:r>
          </a:p>
          <a:p>
            <a:pPr marL="914400" marR="0" lvl="0" indent="-9144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Turkey</a:t>
            </a:r>
          </a:p>
          <a:p>
            <a:pPr marL="914400" marR="0" lvl="0" indent="-9144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Iran</a:t>
            </a:r>
          </a:p>
          <a:p>
            <a:pPr marL="914400" marR="0" lvl="0" indent="-9144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Jordan</a:t>
            </a:r>
          </a:p>
        </p:txBody>
      </p:sp>
    </p:spTree>
    <p:extLst>
      <p:ext uri="{BB962C8B-B14F-4D97-AF65-F5344CB8AC3E}">
        <p14:creationId xmlns:p14="http://schemas.microsoft.com/office/powerpoint/2010/main" val="238968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7">
            <a:extLst>
              <a:ext uri="{FF2B5EF4-FFF2-40B4-BE49-F238E27FC236}">
                <a16:creationId xmlns:a16="http://schemas.microsoft.com/office/drawing/2014/main" id="{37CCBFA6-32E5-4FFD-A52A-9EA1CBF9D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19" name="Picture 9">
            <a:extLst>
              <a:ext uri="{FF2B5EF4-FFF2-40B4-BE49-F238E27FC236}">
                <a16:creationId xmlns:a16="http://schemas.microsoft.com/office/drawing/2014/main" id="{8B3A8DA3-6E81-4BA8-A084-FE4E32A32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0" name="Rectangle 11">
            <a:extLst>
              <a:ext uri="{FF2B5EF4-FFF2-40B4-BE49-F238E27FC236}">
                <a16:creationId xmlns:a16="http://schemas.microsoft.com/office/drawing/2014/main" id="{88C8491E-818C-4AE7-BBAA-80BE32FD99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3500" y="0"/>
            <a:ext cx="6096000" cy="6858000"/>
          </a:xfrm>
          <a:prstGeom prst="rect">
            <a:avLst/>
          </a:prstGeom>
          <a:gradFill>
            <a:gsLst>
              <a:gs pos="0">
                <a:srgbClr val="FFFFFF">
                  <a:alpha val="20000"/>
                </a:srgbClr>
              </a:gs>
              <a:gs pos="100000">
                <a:srgbClr val="B8B8B8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8E1CE6-9E67-453E-99C2-3FA2D35E46FA}"/>
              </a:ext>
            </a:extLst>
          </p:cNvPr>
          <p:cNvSpPr txBox="1"/>
          <p:nvPr/>
        </p:nvSpPr>
        <p:spPr>
          <a:xfrm>
            <a:off x="103658" y="0"/>
            <a:ext cx="5858001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Entry # 16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(8/27/19)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What country is Iran?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1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2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3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4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891678-8206-40A1-9099-EF6F109D0463}"/>
              </a:ext>
            </a:extLst>
          </p:cNvPr>
          <p:cNvSpPr txBox="1"/>
          <p:nvPr/>
        </p:nvSpPr>
        <p:spPr>
          <a:xfrm>
            <a:off x="6289481" y="0"/>
            <a:ext cx="5732319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Exit # 16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(8/27/19)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What country is Turkey?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4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2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1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C3985A-A810-45CD-96BA-850E25339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383" y="1531513"/>
            <a:ext cx="5400550" cy="28340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5C2482-4E42-4914-858D-E4AADA2F7351}"/>
              </a:ext>
            </a:extLst>
          </p:cNvPr>
          <p:cNvSpPr txBox="1"/>
          <p:nvPr/>
        </p:nvSpPr>
        <p:spPr>
          <a:xfrm>
            <a:off x="3460955" y="2418735"/>
            <a:ext cx="717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E9A7F1-51AA-4B95-B422-E71E2ACEC5D1}"/>
              </a:ext>
            </a:extLst>
          </p:cNvPr>
          <p:cNvSpPr txBox="1"/>
          <p:nvPr/>
        </p:nvSpPr>
        <p:spPr>
          <a:xfrm>
            <a:off x="2314903" y="3094080"/>
            <a:ext cx="717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E778D3-F376-4E06-93A7-EFF426594C7E}"/>
              </a:ext>
            </a:extLst>
          </p:cNvPr>
          <p:cNvSpPr txBox="1"/>
          <p:nvPr/>
        </p:nvSpPr>
        <p:spPr>
          <a:xfrm>
            <a:off x="1597148" y="1822637"/>
            <a:ext cx="717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B5F887-339A-4407-B349-0C686F5B215F}"/>
              </a:ext>
            </a:extLst>
          </p:cNvPr>
          <p:cNvSpPr txBox="1"/>
          <p:nvPr/>
        </p:nvSpPr>
        <p:spPr>
          <a:xfrm>
            <a:off x="2394986" y="2349999"/>
            <a:ext cx="717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3A1D1F-6211-4F63-A697-BAF106814E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81"/>
          <a:stretch/>
        </p:blipFill>
        <p:spPr>
          <a:xfrm>
            <a:off x="6241313" y="1531513"/>
            <a:ext cx="5732318" cy="304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04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7">
            <a:extLst>
              <a:ext uri="{FF2B5EF4-FFF2-40B4-BE49-F238E27FC236}">
                <a16:creationId xmlns:a16="http://schemas.microsoft.com/office/drawing/2014/main" id="{37CCBFA6-32E5-4FFD-A52A-9EA1CBF9D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19" name="Picture 9">
            <a:extLst>
              <a:ext uri="{FF2B5EF4-FFF2-40B4-BE49-F238E27FC236}">
                <a16:creationId xmlns:a16="http://schemas.microsoft.com/office/drawing/2014/main" id="{8B3A8DA3-6E81-4BA8-A084-FE4E32A32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0" name="Rectangle 11">
            <a:extLst>
              <a:ext uri="{FF2B5EF4-FFF2-40B4-BE49-F238E27FC236}">
                <a16:creationId xmlns:a16="http://schemas.microsoft.com/office/drawing/2014/main" id="{88C8491E-818C-4AE7-BBAA-80BE32FD99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3500" y="0"/>
            <a:ext cx="6096000" cy="6858000"/>
          </a:xfrm>
          <a:prstGeom prst="rect">
            <a:avLst/>
          </a:prstGeom>
          <a:gradFill>
            <a:gsLst>
              <a:gs pos="0">
                <a:srgbClr val="FFFFFF">
                  <a:alpha val="20000"/>
                </a:srgbClr>
              </a:gs>
              <a:gs pos="100000">
                <a:srgbClr val="B8B8B8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8E1CE6-9E67-453E-99C2-3FA2D35E46FA}"/>
              </a:ext>
            </a:extLst>
          </p:cNvPr>
          <p:cNvSpPr txBox="1"/>
          <p:nvPr/>
        </p:nvSpPr>
        <p:spPr>
          <a:xfrm>
            <a:off x="194579" y="303845"/>
            <a:ext cx="58580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Entry # 17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(8/28/19)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Test day no entry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891678-8206-40A1-9099-EF6F109D0463}"/>
              </a:ext>
            </a:extLst>
          </p:cNvPr>
          <p:cNvSpPr txBox="1"/>
          <p:nvPr/>
        </p:nvSpPr>
        <p:spPr>
          <a:xfrm>
            <a:off x="6325340" y="181957"/>
            <a:ext cx="573231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Exit # 17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(8/28/19)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Test day no exit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814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7">
            <a:extLst>
              <a:ext uri="{FF2B5EF4-FFF2-40B4-BE49-F238E27FC236}">
                <a16:creationId xmlns:a16="http://schemas.microsoft.com/office/drawing/2014/main" id="{37CCBFA6-32E5-4FFD-A52A-9EA1CBF9D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19" name="Picture 9">
            <a:extLst>
              <a:ext uri="{FF2B5EF4-FFF2-40B4-BE49-F238E27FC236}">
                <a16:creationId xmlns:a16="http://schemas.microsoft.com/office/drawing/2014/main" id="{8B3A8DA3-6E81-4BA8-A084-FE4E32A32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0" name="Rectangle 11">
            <a:extLst>
              <a:ext uri="{FF2B5EF4-FFF2-40B4-BE49-F238E27FC236}">
                <a16:creationId xmlns:a16="http://schemas.microsoft.com/office/drawing/2014/main" id="{88C8491E-818C-4AE7-BBAA-80BE32FD99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3500" y="0"/>
            <a:ext cx="6096000" cy="6858000"/>
          </a:xfrm>
          <a:prstGeom prst="rect">
            <a:avLst/>
          </a:prstGeom>
          <a:gradFill>
            <a:gsLst>
              <a:gs pos="0">
                <a:srgbClr val="FFFFFF">
                  <a:alpha val="20000"/>
                </a:srgbClr>
              </a:gs>
              <a:gs pos="100000">
                <a:srgbClr val="B8B8B8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8E1CE6-9E67-453E-99C2-3FA2D35E46FA}"/>
              </a:ext>
            </a:extLst>
          </p:cNvPr>
          <p:cNvSpPr txBox="1"/>
          <p:nvPr/>
        </p:nvSpPr>
        <p:spPr>
          <a:xfrm>
            <a:off x="103658" y="-72075"/>
            <a:ext cx="5858001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Entry # 18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(8/29/19)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What is a peninsula?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A. A land mass completely surrounded by water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B.  A land mass border by water on two sides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C. A land mass border by water on no sides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D. A land mass border by water on three sides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What is the definition of a bordering country?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 country that touches another country, a sea, or a river that is next to it.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 decorative strip around the edge of something, such as fabric.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 country that does not  touches another country, a sea, or a river that is next to it.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 narrow bed of planted ground along the edge of a lawn or walkway</a:t>
            </a:r>
          </a:p>
          <a:p>
            <a:pPr marL="914400" marR="0" lvl="0" indent="-9144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891678-8206-40A1-9099-EF6F109D0463}"/>
              </a:ext>
            </a:extLst>
          </p:cNvPr>
          <p:cNvSpPr txBox="1"/>
          <p:nvPr/>
        </p:nvSpPr>
        <p:spPr>
          <a:xfrm>
            <a:off x="6131838" y="25675"/>
            <a:ext cx="6039842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Exit # 18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(8/29/19)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What is scarcity?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Having an abundance of goods/services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Having a shortage of supplies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Having no supplies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What does arid mean?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Wet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Warm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Humid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Dry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What is the main source of drinking water for most countries in the Middle East?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Oceans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Rivers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Lakes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Gulfs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662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4B4B4B"/>
      </a:dk2>
      <a:lt2>
        <a:srgbClr val="B5B5B5"/>
      </a:lt2>
      <a:accent1>
        <a:srgbClr val="9AC43E"/>
      </a:accent1>
      <a:accent2>
        <a:srgbClr val="44BA98"/>
      </a:accent2>
      <a:accent3>
        <a:srgbClr val="43A9D9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892FADA9-420D-4323-A7A4-C1060166525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695</Words>
  <Application>Microsoft Office PowerPoint</Application>
  <PresentationFormat>Widescreen</PresentationFormat>
  <Paragraphs>207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Tw Cen MT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Carmela Martinez</dc:creator>
  <cp:lastModifiedBy>Carmela Martinez</cp:lastModifiedBy>
  <cp:revision>1</cp:revision>
  <dcterms:created xsi:type="dcterms:W3CDTF">2019-08-30T14:25:12Z</dcterms:created>
  <dcterms:modified xsi:type="dcterms:W3CDTF">2019-08-30T14:26:03Z</dcterms:modified>
</cp:coreProperties>
</file>