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312" r:id="rId4"/>
    <p:sldId id="313" r:id="rId5"/>
    <p:sldId id="314" r:id="rId6"/>
    <p:sldId id="315" r:id="rId7"/>
    <p:sldId id="316" r:id="rId8"/>
    <p:sldId id="317" r:id="rId9"/>
    <p:sldId id="318" r:id="rId10"/>
    <p:sldId id="319" r:id="rId11"/>
    <p:sldId id="348" r:id="rId12"/>
    <p:sldId id="320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0" d="100"/>
          <a:sy n="80" d="100"/>
        </p:scale>
        <p:origin x="10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1FE7F4-986B-4A7E-A1A9-3457B0569B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5733F0A-E532-40DD-B291-FFA46B589CB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D9A3FB-2BD2-4936-B993-16D4BD9047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F2FAB-295A-4353-A415-66E13EE8C7EE}" type="datetimeFigureOut">
              <a:rPr lang="en-US" smtClean="0"/>
              <a:t>11/8/2019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4F3B15-DE0B-4E4A-B02C-306EEC5CC8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1AFC0A-E26C-40A1-8EB7-3525EC3C88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79B5B-EE27-4889-8FB2-81C01F96AD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26309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4E426A-0139-4BF6-9361-597F6A01D4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6C0EB47-253D-4C30-9386-F152965FBE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89C17D-CDB0-434E-9CE1-BB3C63710D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F2FAB-295A-4353-A415-66E13EE8C7EE}" type="datetimeFigureOut">
              <a:rPr lang="en-US" smtClean="0"/>
              <a:t>11/8/2019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01CF17-BE08-46BE-8994-BBF894501B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8AE97E-9C26-478D-B779-799EBE4553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79B5B-EE27-4889-8FB2-81C01F96AD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2803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9BC8611-A10F-4F12-BB3C-7D63AF8107A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5937088-FE9D-40B3-841F-83A6F735CB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AA64BA-462E-459C-88BF-7032C83465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F2FAB-295A-4353-A415-66E13EE8C7EE}" type="datetimeFigureOut">
              <a:rPr lang="en-US" smtClean="0"/>
              <a:t>11/8/2019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DA1C59-B1E9-4A70-BD35-4773E62A86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CD0C3C-8AE8-4CDF-9293-4C044A01D8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79B5B-EE27-4889-8FB2-81C01F96AD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10346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29172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39447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771748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1407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11/7/2019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81162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11/7/2019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266798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11/7/2019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612342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26448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BDB20B-BB47-4BDF-AF62-D4D21B4EBF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D9D582-DEAE-41C4-93CE-2F02AAAA27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4D7650-7DAA-4BF4-BF06-41395E6F75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F2FAB-295A-4353-A415-66E13EE8C7EE}" type="datetimeFigureOut">
              <a:rPr lang="en-US" smtClean="0"/>
              <a:t>11/8/2019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64261C-6952-41F0-A8A2-CEDF1A44BD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545247-061A-46F2-AA76-68B65E3EBF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79B5B-EE27-4889-8FB2-81C01F96AD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861307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505214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963781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467471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1317509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695828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11/7/2019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83825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11/7/2019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2610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606106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82645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081B89-B9BB-4D46-8550-903A3760F3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9677690-26EF-48E4-86A9-8D66EC39E0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7CA989-8F25-46FF-A119-A8E6EDCEB2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F2FAB-295A-4353-A415-66E13EE8C7EE}" type="datetimeFigureOut">
              <a:rPr lang="en-US" smtClean="0"/>
              <a:t>11/8/2019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E3F287-0ECF-44B3-BF9B-3E70BC368B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21F9A5-C86E-430C-9335-7A4803E7FD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79B5B-EE27-4889-8FB2-81C01F96AD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42496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842882-29C7-4B88-B797-5A9ABDFB02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5B8331-1DB4-437E-9C38-6DFEC379F6D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DAB5929-9A44-43C9-BCD3-AE5795A3C4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D3AA855-59DA-4255-8537-368793E076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F2FAB-295A-4353-A415-66E13EE8C7EE}" type="datetimeFigureOut">
              <a:rPr lang="en-US" smtClean="0"/>
              <a:t>11/8/2019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E75FC2-3798-473D-A436-DD2619074D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D372499-3E4A-456C-90A6-BC3E52DD21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79B5B-EE27-4889-8FB2-81C01F96AD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1598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16ECC0-E31F-4A64-BA91-7E3F3DB629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1AEF8C9-5A68-4F3D-89E2-66CF4989EF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95AA375-569D-4ABD-890C-F69BFA0EDC9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928CBF2-6AD1-45FD-963E-5E15EFE5B8A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FEC5815-7E77-499C-973F-84787FA4AA4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35678C1-74D2-4536-AE02-A28D1C2DAB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F2FAB-295A-4353-A415-66E13EE8C7EE}" type="datetimeFigureOut">
              <a:rPr lang="en-US" smtClean="0"/>
              <a:t>11/8/2019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F920755-1F1A-462E-BB54-92B172BE97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F492524-87D9-4C08-92F3-F9BB36EE49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79B5B-EE27-4889-8FB2-81C01F96AD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7236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97E153-697C-4FFA-BAF3-CCE803ED36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E26F919-7E55-4538-8D06-C6691DBC53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F2FAB-295A-4353-A415-66E13EE8C7EE}" type="datetimeFigureOut">
              <a:rPr lang="en-US" smtClean="0"/>
              <a:t>11/8/2019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844FC93-2721-4B43-B4C9-6C16AA4C3C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2B783F1-C0BC-4A1A-8FBB-326D7FEB07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79B5B-EE27-4889-8FB2-81C01F96AD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13861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D8D5F59-FE40-4E4C-BAFB-A786547F37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F2FAB-295A-4353-A415-66E13EE8C7EE}" type="datetimeFigureOut">
              <a:rPr lang="en-US" smtClean="0"/>
              <a:t>11/8/2019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F8AA4A7-C5FC-4D37-80ED-7BD75020EE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5C8C51E-4565-4FE3-8CC5-D9D3177A55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79B5B-EE27-4889-8FB2-81C01F96AD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39857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418E98-A10F-4FED-A726-8B2D2809E5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356998-0D8E-4BD1-897F-AC58D65DEB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FCCA78B-9CD9-4913-ABDA-DEDA0CDA3C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C477EE5-D7C2-4A1B-981F-3B5D60A195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F2FAB-295A-4353-A415-66E13EE8C7EE}" type="datetimeFigureOut">
              <a:rPr lang="en-US" smtClean="0"/>
              <a:t>11/8/2019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137A202-322B-465C-889D-11DC0C150B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977B992-8BD4-47B2-BEC8-3B10E687C4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79B5B-EE27-4889-8FB2-81C01F96AD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78478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6C91A1-7921-4965-9E18-7CCE8949C8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FF3E686-D831-4FCC-A1FD-B71D0C8E1A4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6240E9A-F60A-4EF4-BB1B-DBDD5C59FE0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935CDB4-BDF9-4043-B6B8-8359867585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F2FAB-295A-4353-A415-66E13EE8C7EE}" type="datetimeFigureOut">
              <a:rPr lang="en-US" smtClean="0"/>
              <a:t>11/8/2019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76ABE55-F261-487F-ADDC-BFBDE49454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B70A497-7F8B-48F9-A45E-44F19279F3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79B5B-EE27-4889-8FB2-81C01F96AD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51874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15B4B88-74A9-4877-8FF5-939421567F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3447A5-63ED-403B-9E4F-BAF15122DB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39A492-3745-4D66-B6B4-DD0E2A93A79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CF2FAB-295A-4353-A415-66E13EE8C7EE}" type="datetimeFigureOut">
              <a:rPr lang="en-US" smtClean="0"/>
              <a:t>11/8/2019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B62BF6-D9C4-40E2-86D5-9ADB0DCF21D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27F7E5-D14C-4DA3-94AF-13E1A3BD09D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079B5B-EE27-4889-8FB2-81C01F96AD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3078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11/7/2019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046875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>
            <a:outerShdw blurRad="47625" dist="12700" dir="2700000" algn="tl" rotWithShape="0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>
            <a:outerShdw blurRad="47625" dist="12700" dir="2700000" algn="tl" rotWithShape="0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>
            <a:outerShdw blurRad="47625" dist="12700" dir="2700000" algn="tl" rotWithShape="0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>
            <a:outerShdw blurRad="47625" dist="12700" dir="2700000" algn="tl" rotWithShape="0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>
            <a:outerShdw blurRad="47625" dist="12700" dir="2700000" algn="tl" rotWithShape="0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>
            <a:outerShdw blurRad="47625" dist="12700" dir="2700000" algn="tl" rotWithShape="0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>
            <a:outerShdw blurRad="47625" dist="12700" dir="2700000" algn="tl" rotWithShape="0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>
            <a:outerShdw blurRad="47625" dist="12700" dir="2700000" algn="tl" rotWithShape="0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>
            <a:outerShdw blurRad="47625" dist="12700" dir="2700000" algn="tl" rotWithShape="0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6E3961-F619-419B-890F-00DB4BCC00A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Entry/Exit’s for the weeks of</a:t>
            </a:r>
            <a:br>
              <a:rPr lang="en-US" dirty="0"/>
            </a:br>
            <a:r>
              <a:rPr lang="en-US" dirty="0"/>
              <a:t>Oct. 28-Nov. 8</a:t>
            </a:r>
          </a:p>
        </p:txBody>
      </p:sp>
    </p:spTree>
    <p:extLst>
      <p:ext uri="{BB962C8B-B14F-4D97-AF65-F5344CB8AC3E}">
        <p14:creationId xmlns:p14="http://schemas.microsoft.com/office/powerpoint/2010/main" val="18262888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7">
            <a:extLst>
              <a:ext uri="{FF2B5EF4-FFF2-40B4-BE49-F238E27FC236}">
                <a16:creationId xmlns:a16="http://schemas.microsoft.com/office/drawing/2014/main" id="{37CCBFA6-32E5-4FFD-A52A-9EA1CBF9D4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pic>
        <p:nvPicPr>
          <p:cNvPr id="19" name="Picture 9">
            <a:extLst>
              <a:ext uri="{FF2B5EF4-FFF2-40B4-BE49-F238E27FC236}">
                <a16:creationId xmlns:a16="http://schemas.microsoft.com/office/drawing/2014/main" id="{8B3A8DA3-6E81-4BA8-A084-FE4E32A32B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>
            <a:fillRect/>
          </a:stretch>
        </p:blipFill>
        <p:spPr>
          <a:xfrm>
            <a:off x="0" y="0"/>
            <a:ext cx="6096000" cy="6858000"/>
          </a:xfrm>
          <a:custGeom>
            <a:avLst/>
            <a:gdLst>
              <a:gd name="connsiteX0" fmla="*/ 0 w 6096000"/>
              <a:gd name="connsiteY0" fmla="*/ 0 h 6858000"/>
              <a:gd name="connsiteX1" fmla="*/ 6096000 w 6096000"/>
              <a:gd name="connsiteY1" fmla="*/ 0 h 6858000"/>
              <a:gd name="connsiteX2" fmla="*/ 6096000 w 6096000"/>
              <a:gd name="connsiteY2" fmla="*/ 6858000 h 6858000"/>
              <a:gd name="connsiteX3" fmla="*/ 0 w 6096000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096000" h="6858000">
                <a:moveTo>
                  <a:pt x="0" y="0"/>
                </a:moveTo>
                <a:lnTo>
                  <a:pt x="6096000" y="0"/>
                </a:lnTo>
                <a:lnTo>
                  <a:pt x="6096000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20" name="Rectangle 11">
            <a:extLst>
              <a:ext uri="{FF2B5EF4-FFF2-40B4-BE49-F238E27FC236}">
                <a16:creationId xmlns:a16="http://schemas.microsoft.com/office/drawing/2014/main" id="{88C8491E-818C-4AE7-BBAA-80BE32FD99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43500" y="0"/>
            <a:ext cx="6096000" cy="6858000"/>
          </a:xfrm>
          <a:prstGeom prst="rect">
            <a:avLst/>
          </a:prstGeom>
          <a:gradFill>
            <a:gsLst>
              <a:gs pos="0">
                <a:srgbClr val="FFFFFF">
                  <a:alpha val="20000"/>
                </a:srgbClr>
              </a:gs>
              <a:gs pos="100000">
                <a:srgbClr val="B8B8B8">
                  <a:alpha val="0"/>
                </a:srgb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78E1CE6-9E67-453E-99C2-3FA2D35E46FA}"/>
              </a:ext>
            </a:extLst>
          </p:cNvPr>
          <p:cNvSpPr txBox="1"/>
          <p:nvPr/>
        </p:nvSpPr>
        <p:spPr>
          <a:xfrm>
            <a:off x="25477" y="0"/>
            <a:ext cx="5858001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Entry # 63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(11/7/19)</a:t>
            </a:r>
          </a:p>
          <a:p>
            <a:pPr marL="514350" marR="0" lvl="0" indent="-5143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What are the 2 types of Autocracy? </a:t>
            </a:r>
          </a:p>
          <a:p>
            <a:pPr marL="514350" marR="0" lvl="0" indent="-5143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lphaUcPeriod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Dictatorship/Presidential </a:t>
            </a:r>
          </a:p>
          <a:p>
            <a:pPr marL="514350" marR="0" lvl="0" indent="-5143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lphaUcPeriod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Monarchy/Parliamentary</a:t>
            </a:r>
          </a:p>
          <a:p>
            <a:pPr marL="514350" marR="0" lvl="0" indent="-5143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lphaUcPeriod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Parliamentary/Presidential</a:t>
            </a:r>
          </a:p>
          <a:p>
            <a:pPr marL="514350" marR="0" lvl="0" indent="-5143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lphaUcPeriod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Dictatorship/Monarchy </a:t>
            </a:r>
          </a:p>
          <a:p>
            <a:pPr marL="514350" marR="0" lvl="0" indent="-5143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lphaUcPeriod"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2. A government ruled by one person who has unlimited control?</a:t>
            </a:r>
          </a:p>
          <a:p>
            <a:pPr marL="514350" marR="0" lvl="0" indent="-5143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lphaUcPeriod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Oligarchy</a:t>
            </a:r>
          </a:p>
          <a:p>
            <a:pPr marL="514350" marR="0" lvl="0" indent="-5143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lphaUcPeriod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Democracy</a:t>
            </a:r>
          </a:p>
          <a:p>
            <a:pPr marL="514350" marR="0" lvl="0" indent="-5143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lphaUcPeriod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Autocracy</a:t>
            </a:r>
          </a:p>
          <a:p>
            <a:pPr marL="514350" marR="0" lvl="0" indent="-5143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lphaUcPeriod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Theocracy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6891678-8206-40A1-9099-EF6F109D0463}"/>
              </a:ext>
            </a:extLst>
          </p:cNvPr>
          <p:cNvSpPr txBox="1"/>
          <p:nvPr/>
        </p:nvSpPr>
        <p:spPr>
          <a:xfrm>
            <a:off x="6247159" y="113345"/>
            <a:ext cx="5732319" cy="74174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Exit # 63 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(11/7/19)</a:t>
            </a:r>
          </a:p>
          <a:p>
            <a:pPr marL="514350" marR="0" lvl="0" indent="-5143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A government ruled by religious leaders who claim God’s authority?</a:t>
            </a:r>
          </a:p>
          <a:p>
            <a:pPr marL="514350" marR="0" lvl="0" indent="-5143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lphaUcPeriod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Autocracy</a:t>
            </a:r>
          </a:p>
          <a:p>
            <a:pPr marL="514350" marR="0" lvl="0" indent="-5143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lphaUcPeriod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Theocracy</a:t>
            </a:r>
          </a:p>
          <a:p>
            <a:pPr marL="514350" marR="0" lvl="0" indent="-5143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lphaUcPeriod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Oligarchy</a:t>
            </a:r>
          </a:p>
          <a:p>
            <a:pPr marL="514350" marR="0" lvl="0" indent="-5143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lphaUcPeriod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Democracy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2. What form of government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Is represented by the image?</a:t>
            </a:r>
          </a:p>
          <a:p>
            <a:pPr marL="514350" marR="0" lvl="0" indent="-5143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lphaUcPeriod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Presidential Democracy</a:t>
            </a:r>
          </a:p>
          <a:p>
            <a:pPr marL="514350" marR="0" lvl="0" indent="-5143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lphaUcPeriod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Autocracy</a:t>
            </a:r>
          </a:p>
          <a:p>
            <a:pPr marL="514350" marR="0" lvl="0" indent="-5143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lphaUcPeriod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Parliamentary Democracy</a:t>
            </a:r>
          </a:p>
          <a:p>
            <a:pPr marL="514350" marR="0" lvl="0" indent="-5143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lphaUcPeriod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Democracy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7B837BA1-8200-4EAD-A2A9-853C3C6CE867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8559" t="5470" r="13081" b="4387"/>
          <a:stretch/>
        </p:blipFill>
        <p:spPr>
          <a:xfrm>
            <a:off x="10639138" y="2170707"/>
            <a:ext cx="1491499" cy="44209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0862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7">
            <a:extLst>
              <a:ext uri="{FF2B5EF4-FFF2-40B4-BE49-F238E27FC236}">
                <a16:creationId xmlns:a16="http://schemas.microsoft.com/office/drawing/2014/main" id="{37CCBFA6-32E5-4FFD-A52A-9EA1CBF9D4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pic>
        <p:nvPicPr>
          <p:cNvPr id="19" name="Picture 9">
            <a:extLst>
              <a:ext uri="{FF2B5EF4-FFF2-40B4-BE49-F238E27FC236}">
                <a16:creationId xmlns:a16="http://schemas.microsoft.com/office/drawing/2014/main" id="{8B3A8DA3-6E81-4BA8-A084-FE4E32A32B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>
            <a:fillRect/>
          </a:stretch>
        </p:blipFill>
        <p:spPr>
          <a:xfrm>
            <a:off x="0" y="0"/>
            <a:ext cx="6096000" cy="6858000"/>
          </a:xfrm>
          <a:custGeom>
            <a:avLst/>
            <a:gdLst>
              <a:gd name="connsiteX0" fmla="*/ 0 w 6096000"/>
              <a:gd name="connsiteY0" fmla="*/ 0 h 6858000"/>
              <a:gd name="connsiteX1" fmla="*/ 6096000 w 6096000"/>
              <a:gd name="connsiteY1" fmla="*/ 0 h 6858000"/>
              <a:gd name="connsiteX2" fmla="*/ 6096000 w 6096000"/>
              <a:gd name="connsiteY2" fmla="*/ 6858000 h 6858000"/>
              <a:gd name="connsiteX3" fmla="*/ 0 w 6096000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096000" h="6858000">
                <a:moveTo>
                  <a:pt x="0" y="0"/>
                </a:moveTo>
                <a:lnTo>
                  <a:pt x="6096000" y="0"/>
                </a:lnTo>
                <a:lnTo>
                  <a:pt x="6096000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20" name="Rectangle 11">
            <a:extLst>
              <a:ext uri="{FF2B5EF4-FFF2-40B4-BE49-F238E27FC236}">
                <a16:creationId xmlns:a16="http://schemas.microsoft.com/office/drawing/2014/main" id="{88C8491E-818C-4AE7-BBAA-80BE32FD99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43500" y="0"/>
            <a:ext cx="6096000" cy="6858000"/>
          </a:xfrm>
          <a:prstGeom prst="rect">
            <a:avLst/>
          </a:prstGeom>
          <a:gradFill>
            <a:gsLst>
              <a:gs pos="0">
                <a:srgbClr val="FFFFFF">
                  <a:alpha val="20000"/>
                </a:srgbClr>
              </a:gs>
              <a:gs pos="100000">
                <a:srgbClr val="B8B8B8">
                  <a:alpha val="0"/>
                </a:srgb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78E1CE6-9E67-453E-99C2-3FA2D35E46FA}"/>
              </a:ext>
            </a:extLst>
          </p:cNvPr>
          <p:cNvSpPr txBox="1"/>
          <p:nvPr/>
        </p:nvSpPr>
        <p:spPr>
          <a:xfrm>
            <a:off x="25477" y="0"/>
            <a:ext cx="5858001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Entry # 64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(11/8/19)</a:t>
            </a:r>
          </a:p>
          <a:p>
            <a:pPr marL="514350" marR="0" lvl="0" indent="-5143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What type of government is represented by the image below?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6891678-8206-40A1-9099-EF6F109D0463}"/>
              </a:ext>
            </a:extLst>
          </p:cNvPr>
          <p:cNvSpPr txBox="1"/>
          <p:nvPr/>
        </p:nvSpPr>
        <p:spPr>
          <a:xfrm>
            <a:off x="6247159" y="113345"/>
            <a:ext cx="5732319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Exit # 64 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(11/8/19)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1. What type of government is represented by the image below?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C6315308-A565-4426-A5BA-D130F312276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68539" y="1868473"/>
            <a:ext cx="3571875" cy="1276350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C6A342F3-FB22-4D8E-9CBF-D894F45DB94E}"/>
              </a:ext>
            </a:extLst>
          </p:cNvPr>
          <p:cNvSpPr/>
          <p:nvPr/>
        </p:nvSpPr>
        <p:spPr>
          <a:xfrm>
            <a:off x="145774" y="3144823"/>
            <a:ext cx="2581523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marR="0" lvl="0" indent="-5143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lphaUcPeriod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Autocracy</a:t>
            </a:r>
          </a:p>
          <a:p>
            <a:pPr marL="514350" marR="0" lvl="0" indent="-5143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lphaUcPeriod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Theocracy</a:t>
            </a:r>
          </a:p>
          <a:p>
            <a:pPr marL="514350" marR="0" lvl="0" indent="-5143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lphaUcPeriod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Oligarchy</a:t>
            </a:r>
          </a:p>
          <a:p>
            <a:pPr marL="514350" marR="0" lvl="0" indent="-5143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lphaUcPeriod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Democracy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F1BB08E-C0BA-49D2-AB33-DE32BD70DEF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23151" y="1929227"/>
            <a:ext cx="3700309" cy="2348575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017D2E4A-960C-476B-9AA3-713BEC99B47A}"/>
              </a:ext>
            </a:extLst>
          </p:cNvPr>
          <p:cNvSpPr/>
          <p:nvPr/>
        </p:nvSpPr>
        <p:spPr>
          <a:xfrm>
            <a:off x="6447543" y="4659960"/>
            <a:ext cx="4974144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marR="0" lvl="0" indent="-5143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lphaUcPeriod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Presidential Democracy</a:t>
            </a:r>
          </a:p>
          <a:p>
            <a:pPr marL="514350" marR="0" lvl="0" indent="-5143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lphaUcPeriod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Autocracy</a:t>
            </a:r>
          </a:p>
          <a:p>
            <a:pPr marL="514350" marR="0" lvl="0" indent="-5143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lphaUcPeriod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Parliamentary Democracy</a:t>
            </a:r>
          </a:p>
          <a:p>
            <a:pPr marL="514350" marR="0" lvl="0" indent="-5143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lphaUcPeriod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Democracy </a:t>
            </a:r>
          </a:p>
        </p:txBody>
      </p:sp>
    </p:spTree>
    <p:extLst>
      <p:ext uri="{BB962C8B-B14F-4D97-AF65-F5344CB8AC3E}">
        <p14:creationId xmlns:p14="http://schemas.microsoft.com/office/powerpoint/2010/main" val="25541035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7">
            <a:extLst>
              <a:ext uri="{FF2B5EF4-FFF2-40B4-BE49-F238E27FC236}">
                <a16:creationId xmlns:a16="http://schemas.microsoft.com/office/drawing/2014/main" id="{37CCBFA6-32E5-4FFD-A52A-9EA1CBF9D4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pic>
        <p:nvPicPr>
          <p:cNvPr id="19" name="Picture 9">
            <a:extLst>
              <a:ext uri="{FF2B5EF4-FFF2-40B4-BE49-F238E27FC236}">
                <a16:creationId xmlns:a16="http://schemas.microsoft.com/office/drawing/2014/main" id="{8B3A8DA3-6E81-4BA8-A084-FE4E32A32B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>
            <a:fillRect/>
          </a:stretch>
        </p:blipFill>
        <p:spPr>
          <a:xfrm>
            <a:off x="0" y="0"/>
            <a:ext cx="6096000" cy="6858000"/>
          </a:xfrm>
          <a:custGeom>
            <a:avLst/>
            <a:gdLst>
              <a:gd name="connsiteX0" fmla="*/ 0 w 6096000"/>
              <a:gd name="connsiteY0" fmla="*/ 0 h 6858000"/>
              <a:gd name="connsiteX1" fmla="*/ 6096000 w 6096000"/>
              <a:gd name="connsiteY1" fmla="*/ 0 h 6858000"/>
              <a:gd name="connsiteX2" fmla="*/ 6096000 w 6096000"/>
              <a:gd name="connsiteY2" fmla="*/ 6858000 h 6858000"/>
              <a:gd name="connsiteX3" fmla="*/ 0 w 6096000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096000" h="6858000">
                <a:moveTo>
                  <a:pt x="0" y="0"/>
                </a:moveTo>
                <a:lnTo>
                  <a:pt x="6096000" y="0"/>
                </a:lnTo>
                <a:lnTo>
                  <a:pt x="6096000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20" name="Rectangle 11">
            <a:extLst>
              <a:ext uri="{FF2B5EF4-FFF2-40B4-BE49-F238E27FC236}">
                <a16:creationId xmlns:a16="http://schemas.microsoft.com/office/drawing/2014/main" id="{88C8491E-818C-4AE7-BBAA-80BE32FD99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43500" y="0"/>
            <a:ext cx="6096000" cy="6858000"/>
          </a:xfrm>
          <a:prstGeom prst="rect">
            <a:avLst/>
          </a:prstGeom>
          <a:gradFill>
            <a:gsLst>
              <a:gs pos="0">
                <a:srgbClr val="FFFFFF">
                  <a:alpha val="20000"/>
                </a:srgbClr>
              </a:gs>
              <a:gs pos="100000">
                <a:srgbClr val="B8B8B8">
                  <a:alpha val="0"/>
                </a:srgb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78E1CE6-9E67-453E-99C2-3FA2D35E46FA}"/>
              </a:ext>
            </a:extLst>
          </p:cNvPr>
          <p:cNvSpPr txBox="1"/>
          <p:nvPr/>
        </p:nvSpPr>
        <p:spPr>
          <a:xfrm>
            <a:off x="25477" y="0"/>
            <a:ext cx="6096000" cy="78483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Entry # 55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(10/28/19)</a:t>
            </a:r>
          </a:p>
          <a:p>
            <a:pPr marL="514350" marR="0" lvl="0" indent="-5143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What was the governing power in the Middle East from 1300s – 1918?</a:t>
            </a:r>
          </a:p>
          <a:p>
            <a:pPr marL="514350" marR="0" lvl="0" indent="-5143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lphaUcPeriod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Ottoman Empire</a:t>
            </a:r>
          </a:p>
          <a:p>
            <a:pPr marL="514350" marR="0" lvl="0" indent="-5143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lphaUcPeriod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Roman Empire</a:t>
            </a:r>
          </a:p>
          <a:p>
            <a:pPr marL="514350" marR="0" lvl="0" indent="-5143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lphaUcPeriod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British Empire</a:t>
            </a:r>
          </a:p>
          <a:p>
            <a:pPr marL="514350" marR="0" lvl="0" indent="-5143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lphaUcPeriod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Byzantine Empire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2. The United Nations Partition Plan of 1947 created what?</a:t>
            </a:r>
          </a:p>
          <a:p>
            <a:pPr marL="514350" marR="0" lvl="0" indent="-5143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lphaUcPeriod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Arab/Jewish Jordan</a:t>
            </a:r>
          </a:p>
          <a:p>
            <a:pPr marL="514350" marR="0" lvl="0" indent="-5143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lphaUcPeriod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Arab/Jewish Palestinian</a:t>
            </a:r>
          </a:p>
          <a:p>
            <a:pPr marL="514350" marR="0" lvl="0" indent="-5143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lphaUcPeriod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Arab/Jewish Israel</a:t>
            </a:r>
          </a:p>
          <a:p>
            <a:pPr marL="514350" marR="0" lvl="0" indent="-5143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lphaUcPeriod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Arab/Jewish Egypt</a:t>
            </a:r>
          </a:p>
          <a:p>
            <a:pPr marL="514350" marR="0" lvl="0" indent="-5143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lphaUcPeriod"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6891678-8206-40A1-9099-EF6F109D0463}"/>
              </a:ext>
            </a:extLst>
          </p:cNvPr>
          <p:cNvSpPr txBox="1"/>
          <p:nvPr/>
        </p:nvSpPr>
        <p:spPr>
          <a:xfrm>
            <a:off x="6143500" y="-64264"/>
            <a:ext cx="6048500" cy="69865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Exit # 55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(10/28/19)</a:t>
            </a:r>
          </a:p>
          <a:p>
            <a:pPr marL="514350" marR="0" lvl="0" indent="-5143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This caused the Ottoman Empire to fall.</a:t>
            </a:r>
          </a:p>
          <a:p>
            <a:pPr marL="514350" marR="0" lvl="0" indent="-5143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lphaUcPeriod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World War II </a:t>
            </a:r>
          </a:p>
          <a:p>
            <a:pPr marL="514350" marR="0" lvl="0" indent="-5143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lphaUcPeriod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The 1967 Arab/Israeli War</a:t>
            </a:r>
          </a:p>
          <a:p>
            <a:pPr marL="514350" marR="0" lvl="0" indent="-5143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lphaUcPeriod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The 1948 Arab/Israeli War</a:t>
            </a:r>
          </a:p>
          <a:p>
            <a:pPr marL="514350" marR="0" lvl="0" indent="-5143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lphaUcPeriod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World War I</a:t>
            </a:r>
          </a:p>
          <a:p>
            <a:pPr marL="514350" marR="0" lvl="0" indent="-5143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lphaUcPeriod"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2. What is the major religion of the Palestinians?</a:t>
            </a:r>
          </a:p>
          <a:p>
            <a:pPr marL="514350" marR="0" lvl="0" indent="-5143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lphaUcPeriod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Christianity</a:t>
            </a:r>
          </a:p>
          <a:p>
            <a:pPr marL="514350" marR="0" lvl="0" indent="-5143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lphaUcPeriod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Judaism</a:t>
            </a:r>
          </a:p>
          <a:p>
            <a:pPr marL="514350" marR="0" lvl="0" indent="-5143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lphaUcPeriod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Islam</a:t>
            </a:r>
          </a:p>
          <a:p>
            <a:pPr marL="514350" marR="0" lvl="0" indent="-5143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lphaUcPeriod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Hinduism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26848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7">
            <a:extLst>
              <a:ext uri="{FF2B5EF4-FFF2-40B4-BE49-F238E27FC236}">
                <a16:creationId xmlns:a16="http://schemas.microsoft.com/office/drawing/2014/main" id="{37CCBFA6-32E5-4FFD-A52A-9EA1CBF9D4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pic>
        <p:nvPicPr>
          <p:cNvPr id="19" name="Picture 9">
            <a:extLst>
              <a:ext uri="{FF2B5EF4-FFF2-40B4-BE49-F238E27FC236}">
                <a16:creationId xmlns:a16="http://schemas.microsoft.com/office/drawing/2014/main" id="{8B3A8DA3-6E81-4BA8-A084-FE4E32A32B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>
            <a:fillRect/>
          </a:stretch>
        </p:blipFill>
        <p:spPr>
          <a:xfrm>
            <a:off x="0" y="0"/>
            <a:ext cx="6096000" cy="6858000"/>
          </a:xfrm>
          <a:custGeom>
            <a:avLst/>
            <a:gdLst>
              <a:gd name="connsiteX0" fmla="*/ 0 w 6096000"/>
              <a:gd name="connsiteY0" fmla="*/ 0 h 6858000"/>
              <a:gd name="connsiteX1" fmla="*/ 6096000 w 6096000"/>
              <a:gd name="connsiteY1" fmla="*/ 0 h 6858000"/>
              <a:gd name="connsiteX2" fmla="*/ 6096000 w 6096000"/>
              <a:gd name="connsiteY2" fmla="*/ 6858000 h 6858000"/>
              <a:gd name="connsiteX3" fmla="*/ 0 w 6096000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096000" h="6858000">
                <a:moveTo>
                  <a:pt x="0" y="0"/>
                </a:moveTo>
                <a:lnTo>
                  <a:pt x="6096000" y="0"/>
                </a:lnTo>
                <a:lnTo>
                  <a:pt x="6096000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20" name="Rectangle 11">
            <a:extLst>
              <a:ext uri="{FF2B5EF4-FFF2-40B4-BE49-F238E27FC236}">
                <a16:creationId xmlns:a16="http://schemas.microsoft.com/office/drawing/2014/main" id="{88C8491E-818C-4AE7-BBAA-80BE32FD99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43500" y="0"/>
            <a:ext cx="6096000" cy="6858000"/>
          </a:xfrm>
          <a:prstGeom prst="rect">
            <a:avLst/>
          </a:prstGeom>
          <a:gradFill>
            <a:gsLst>
              <a:gs pos="0">
                <a:srgbClr val="FFFFFF">
                  <a:alpha val="20000"/>
                </a:srgbClr>
              </a:gs>
              <a:gs pos="100000">
                <a:srgbClr val="B8B8B8">
                  <a:alpha val="0"/>
                </a:srgb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78E1CE6-9E67-453E-99C2-3FA2D35E46FA}"/>
              </a:ext>
            </a:extLst>
          </p:cNvPr>
          <p:cNvSpPr txBox="1"/>
          <p:nvPr/>
        </p:nvSpPr>
        <p:spPr>
          <a:xfrm>
            <a:off x="25477" y="0"/>
            <a:ext cx="6070523" cy="65864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Entry # 56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(10/29/19)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1. The Torah, which contains the Mosaic Law, is most often used in which religion?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a.	Buddhism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b.	Christianity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c.	Judaism</a:t>
            </a:r>
          </a:p>
          <a:p>
            <a:pPr marL="514350" marR="0" lvl="0" indent="-5143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lphaLcPeriod" startAt="4"/>
              <a:tabLst/>
              <a:defRPr/>
            </a:pP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Islam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2. Which statement describes the Ottomans? They were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a.	Turks who followed Judaism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b.	Arabs who followed Islam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c.	Romans who followed Christianity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d.	Turks who followed Islam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6891678-8206-40A1-9099-EF6F109D0463}"/>
              </a:ext>
            </a:extLst>
          </p:cNvPr>
          <p:cNvSpPr txBox="1"/>
          <p:nvPr/>
        </p:nvSpPr>
        <p:spPr>
          <a:xfrm>
            <a:off x="6143500" y="0"/>
            <a:ext cx="6070523" cy="70634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5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Exit # 56 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5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(10/29/19)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5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1. Which European country ruled the area of Palestine after the breakup of the Ottoman Empire?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5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a.	France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5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b.	Italy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5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c.	Britain</a:t>
            </a:r>
          </a:p>
          <a:p>
            <a:pPr marL="514350" marR="0" lvl="0" indent="-5143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lphaLcPeriod" startAt="4"/>
              <a:tabLst/>
              <a:defRPr/>
            </a:pPr>
            <a:r>
              <a:rPr kumimoji="0" lang="en-US" sz="25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Spain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5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5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2. In 1964, The Palestine Liberation Organization (PLO) was formed in order to take Palestine back from whom?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5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a.	Israel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5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b.	Egypt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5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c.	Syria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5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d.	Iraq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413453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7">
            <a:extLst>
              <a:ext uri="{FF2B5EF4-FFF2-40B4-BE49-F238E27FC236}">
                <a16:creationId xmlns:a16="http://schemas.microsoft.com/office/drawing/2014/main" id="{37CCBFA6-32E5-4FFD-A52A-9EA1CBF9D4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pic>
        <p:nvPicPr>
          <p:cNvPr id="19" name="Picture 9">
            <a:extLst>
              <a:ext uri="{FF2B5EF4-FFF2-40B4-BE49-F238E27FC236}">
                <a16:creationId xmlns:a16="http://schemas.microsoft.com/office/drawing/2014/main" id="{8B3A8DA3-6E81-4BA8-A084-FE4E32A32B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>
            <a:fillRect/>
          </a:stretch>
        </p:blipFill>
        <p:spPr>
          <a:xfrm>
            <a:off x="0" y="0"/>
            <a:ext cx="6096000" cy="6858000"/>
          </a:xfrm>
          <a:custGeom>
            <a:avLst/>
            <a:gdLst>
              <a:gd name="connsiteX0" fmla="*/ 0 w 6096000"/>
              <a:gd name="connsiteY0" fmla="*/ 0 h 6858000"/>
              <a:gd name="connsiteX1" fmla="*/ 6096000 w 6096000"/>
              <a:gd name="connsiteY1" fmla="*/ 0 h 6858000"/>
              <a:gd name="connsiteX2" fmla="*/ 6096000 w 6096000"/>
              <a:gd name="connsiteY2" fmla="*/ 6858000 h 6858000"/>
              <a:gd name="connsiteX3" fmla="*/ 0 w 6096000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096000" h="6858000">
                <a:moveTo>
                  <a:pt x="0" y="0"/>
                </a:moveTo>
                <a:lnTo>
                  <a:pt x="6096000" y="0"/>
                </a:lnTo>
                <a:lnTo>
                  <a:pt x="6096000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20" name="Rectangle 11">
            <a:extLst>
              <a:ext uri="{FF2B5EF4-FFF2-40B4-BE49-F238E27FC236}">
                <a16:creationId xmlns:a16="http://schemas.microsoft.com/office/drawing/2014/main" id="{88C8491E-818C-4AE7-BBAA-80BE32FD99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43500" y="0"/>
            <a:ext cx="6096000" cy="6858000"/>
          </a:xfrm>
          <a:prstGeom prst="rect">
            <a:avLst/>
          </a:prstGeom>
          <a:gradFill>
            <a:gsLst>
              <a:gs pos="0">
                <a:srgbClr val="FFFFFF">
                  <a:alpha val="20000"/>
                </a:srgbClr>
              </a:gs>
              <a:gs pos="100000">
                <a:srgbClr val="B8B8B8">
                  <a:alpha val="0"/>
                </a:srgb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78E1CE6-9E67-453E-99C2-3FA2D35E46FA}"/>
              </a:ext>
            </a:extLst>
          </p:cNvPr>
          <p:cNvSpPr txBox="1"/>
          <p:nvPr/>
        </p:nvSpPr>
        <p:spPr>
          <a:xfrm>
            <a:off x="-23389" y="9525"/>
            <a:ext cx="6221682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Entry # 57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(10/30/19)</a:t>
            </a:r>
          </a:p>
          <a:p>
            <a:pPr marL="514350" marR="0" lvl="0" indent="-5143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What is the US main economic interest in Southwest Asia?</a:t>
            </a:r>
          </a:p>
          <a:p>
            <a:pPr marL="514350" marR="0" lvl="0" indent="-5143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lphaUcPeriod"/>
              <a:tabLst/>
              <a:defRPr/>
            </a:pP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Gold</a:t>
            </a:r>
          </a:p>
          <a:p>
            <a:pPr marL="514350" marR="0" lvl="0" indent="-5143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lphaUcPeriod"/>
              <a:tabLst/>
              <a:defRPr/>
            </a:pP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Water</a:t>
            </a:r>
          </a:p>
          <a:p>
            <a:pPr marL="514350" marR="0" lvl="0" indent="-5143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lphaUcPeriod"/>
              <a:tabLst/>
              <a:defRPr/>
            </a:pP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Diamonds</a:t>
            </a:r>
          </a:p>
          <a:p>
            <a:pPr marL="514350" marR="0" lvl="0" indent="-5143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lphaUcPeriod"/>
              <a:tabLst/>
              <a:defRPr/>
            </a:pP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Oli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2. Why did Iraq invade Kuwait in 1990?</a:t>
            </a:r>
          </a:p>
          <a:p>
            <a:pPr marL="514350" marR="0" lvl="0" indent="-5143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lphaUcPeriod"/>
              <a:tabLst/>
              <a:defRPr/>
            </a:pP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To take control of Kuwait’s water</a:t>
            </a:r>
          </a:p>
          <a:p>
            <a:pPr marL="514350" marR="0" lvl="0" indent="-5143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lphaUcPeriod"/>
              <a:tabLst/>
              <a:defRPr/>
            </a:pP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To take control of Kuwait’s oil</a:t>
            </a:r>
          </a:p>
          <a:p>
            <a:pPr marL="514350" marR="0" lvl="0" indent="-5143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lphaUcPeriod"/>
              <a:tabLst/>
              <a:defRPr/>
            </a:pP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To take control of Kuwait’s religion</a:t>
            </a:r>
          </a:p>
          <a:p>
            <a:pPr marL="514350" marR="0" lvl="0" indent="-5143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lphaUcPeriod"/>
              <a:tabLst/>
              <a:defRPr/>
            </a:pP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To take control of Kuwait’s government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6891678-8206-40A1-9099-EF6F109D0463}"/>
              </a:ext>
            </a:extLst>
          </p:cNvPr>
          <p:cNvSpPr txBox="1"/>
          <p:nvPr/>
        </p:nvSpPr>
        <p:spPr>
          <a:xfrm>
            <a:off x="6143501" y="65663"/>
            <a:ext cx="6143499" cy="68018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Exit # 57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(10/30/19)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1.Why did the US go to war against Iraq in 2003?</a:t>
            </a:r>
          </a:p>
          <a:p>
            <a:pPr marL="514350" marR="0" lvl="0" indent="-5143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lphaUcPeriod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Believed they had WMD’s</a:t>
            </a:r>
          </a:p>
          <a:p>
            <a:pPr marL="514350" marR="0" lvl="0" indent="-5143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lphaUcPeriod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Believed they were going to bomb US</a:t>
            </a:r>
          </a:p>
          <a:p>
            <a:pPr marL="514350" marR="0" lvl="0" indent="-5143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lphaUcPeriod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Believed they were going to attack Kuwait again</a:t>
            </a:r>
          </a:p>
          <a:p>
            <a:pPr marL="514350" marR="0" lvl="0" indent="-5143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lphaUcPeriod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Believed that they had an unstable government</a:t>
            </a:r>
          </a:p>
          <a:p>
            <a:pPr marL="514350" marR="0" lvl="0" indent="-5143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lphaUcPeriod"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2. Which of the following has been a success of the US War in Afghanistan?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A. the death of Saddam Hussein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B. the complete destruction of all terrorist groups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C. the discovery of weapons of mass destruction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D. the discovery and death of Osama bin Laden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10807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7">
            <a:extLst>
              <a:ext uri="{FF2B5EF4-FFF2-40B4-BE49-F238E27FC236}">
                <a16:creationId xmlns:a16="http://schemas.microsoft.com/office/drawing/2014/main" id="{37CCBFA6-32E5-4FFD-A52A-9EA1CBF9D4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pic>
        <p:nvPicPr>
          <p:cNvPr id="19" name="Picture 9">
            <a:extLst>
              <a:ext uri="{FF2B5EF4-FFF2-40B4-BE49-F238E27FC236}">
                <a16:creationId xmlns:a16="http://schemas.microsoft.com/office/drawing/2014/main" id="{8B3A8DA3-6E81-4BA8-A084-FE4E32A32B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>
            <a:fillRect/>
          </a:stretch>
        </p:blipFill>
        <p:spPr>
          <a:xfrm>
            <a:off x="0" y="0"/>
            <a:ext cx="6096000" cy="6858000"/>
          </a:xfrm>
          <a:custGeom>
            <a:avLst/>
            <a:gdLst>
              <a:gd name="connsiteX0" fmla="*/ 0 w 6096000"/>
              <a:gd name="connsiteY0" fmla="*/ 0 h 6858000"/>
              <a:gd name="connsiteX1" fmla="*/ 6096000 w 6096000"/>
              <a:gd name="connsiteY1" fmla="*/ 0 h 6858000"/>
              <a:gd name="connsiteX2" fmla="*/ 6096000 w 6096000"/>
              <a:gd name="connsiteY2" fmla="*/ 6858000 h 6858000"/>
              <a:gd name="connsiteX3" fmla="*/ 0 w 6096000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096000" h="6858000">
                <a:moveTo>
                  <a:pt x="0" y="0"/>
                </a:moveTo>
                <a:lnTo>
                  <a:pt x="6096000" y="0"/>
                </a:lnTo>
                <a:lnTo>
                  <a:pt x="6096000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20" name="Rectangle 11">
            <a:extLst>
              <a:ext uri="{FF2B5EF4-FFF2-40B4-BE49-F238E27FC236}">
                <a16:creationId xmlns:a16="http://schemas.microsoft.com/office/drawing/2014/main" id="{88C8491E-818C-4AE7-BBAA-80BE32FD99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43500" y="0"/>
            <a:ext cx="6096000" cy="6858000"/>
          </a:xfrm>
          <a:prstGeom prst="rect">
            <a:avLst/>
          </a:prstGeom>
          <a:gradFill>
            <a:gsLst>
              <a:gs pos="0">
                <a:srgbClr val="FFFFFF">
                  <a:alpha val="20000"/>
                </a:srgbClr>
              </a:gs>
              <a:gs pos="100000">
                <a:srgbClr val="B8B8B8">
                  <a:alpha val="0"/>
                </a:srgb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78E1CE6-9E67-453E-99C2-3FA2D35E46FA}"/>
              </a:ext>
            </a:extLst>
          </p:cNvPr>
          <p:cNvSpPr txBox="1"/>
          <p:nvPr/>
        </p:nvSpPr>
        <p:spPr>
          <a:xfrm>
            <a:off x="25477" y="0"/>
            <a:ext cx="6174182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Entry # 58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(10/31/19)</a:t>
            </a:r>
          </a:p>
          <a:p>
            <a:pPr marL="514350" marR="0" lvl="0" indent="-5143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What is major environmental issue due to Iraq burning Kuwait's oil fields.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A.	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Pollution of the Persian Gulf due to oil spills.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B.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	Pollution of the air due to the Arabian Brown cloud created by industrial pollution.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C.	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Pollution of the fertile delta of the Jordan River valley due to agricultural runoff and industrial waste.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D.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	Pollution of the Jordan River due to oil spills.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6891678-8206-40A1-9099-EF6F109D0463}"/>
              </a:ext>
            </a:extLst>
          </p:cNvPr>
          <p:cNvSpPr txBox="1"/>
          <p:nvPr/>
        </p:nvSpPr>
        <p:spPr>
          <a:xfrm>
            <a:off x="6247159" y="113345"/>
            <a:ext cx="5732319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Exit # 58 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(10/31/19)</a:t>
            </a:r>
          </a:p>
          <a:p>
            <a:pPr marL="514350" marR="0" lvl="0" indent="-5143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How long did the Persian Gulf war last after the US got involved.</a:t>
            </a:r>
          </a:p>
          <a:p>
            <a:pPr marL="514350" marR="0" lvl="0" indent="-5143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lphaUcPeriod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1 week</a:t>
            </a:r>
          </a:p>
          <a:p>
            <a:pPr marL="514350" marR="0" lvl="0" indent="-5143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lphaUcPeriod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3 weeks</a:t>
            </a:r>
          </a:p>
          <a:p>
            <a:pPr marL="514350" marR="0" lvl="0" indent="-5143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lphaUcPeriod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6 weeks</a:t>
            </a:r>
          </a:p>
          <a:p>
            <a:pPr marL="514350" marR="0" lvl="0" indent="-5143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lphaUcPeriod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10 weeks</a:t>
            </a:r>
          </a:p>
        </p:txBody>
      </p:sp>
    </p:spTree>
    <p:extLst>
      <p:ext uri="{BB962C8B-B14F-4D97-AF65-F5344CB8AC3E}">
        <p14:creationId xmlns:p14="http://schemas.microsoft.com/office/powerpoint/2010/main" val="1703901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7">
            <a:extLst>
              <a:ext uri="{FF2B5EF4-FFF2-40B4-BE49-F238E27FC236}">
                <a16:creationId xmlns:a16="http://schemas.microsoft.com/office/drawing/2014/main" id="{37CCBFA6-32E5-4FFD-A52A-9EA1CBF9D4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pic>
        <p:nvPicPr>
          <p:cNvPr id="19" name="Picture 9">
            <a:extLst>
              <a:ext uri="{FF2B5EF4-FFF2-40B4-BE49-F238E27FC236}">
                <a16:creationId xmlns:a16="http://schemas.microsoft.com/office/drawing/2014/main" id="{8B3A8DA3-6E81-4BA8-A084-FE4E32A32B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>
            <a:fillRect/>
          </a:stretch>
        </p:blipFill>
        <p:spPr>
          <a:xfrm>
            <a:off x="0" y="0"/>
            <a:ext cx="6096000" cy="6858000"/>
          </a:xfrm>
          <a:custGeom>
            <a:avLst/>
            <a:gdLst>
              <a:gd name="connsiteX0" fmla="*/ 0 w 6096000"/>
              <a:gd name="connsiteY0" fmla="*/ 0 h 6858000"/>
              <a:gd name="connsiteX1" fmla="*/ 6096000 w 6096000"/>
              <a:gd name="connsiteY1" fmla="*/ 0 h 6858000"/>
              <a:gd name="connsiteX2" fmla="*/ 6096000 w 6096000"/>
              <a:gd name="connsiteY2" fmla="*/ 6858000 h 6858000"/>
              <a:gd name="connsiteX3" fmla="*/ 0 w 6096000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096000" h="6858000">
                <a:moveTo>
                  <a:pt x="0" y="0"/>
                </a:moveTo>
                <a:lnTo>
                  <a:pt x="6096000" y="0"/>
                </a:lnTo>
                <a:lnTo>
                  <a:pt x="6096000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20" name="Rectangle 11">
            <a:extLst>
              <a:ext uri="{FF2B5EF4-FFF2-40B4-BE49-F238E27FC236}">
                <a16:creationId xmlns:a16="http://schemas.microsoft.com/office/drawing/2014/main" id="{88C8491E-818C-4AE7-BBAA-80BE32FD99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43500" y="0"/>
            <a:ext cx="6096000" cy="6858000"/>
          </a:xfrm>
          <a:prstGeom prst="rect">
            <a:avLst/>
          </a:prstGeom>
          <a:gradFill>
            <a:gsLst>
              <a:gs pos="0">
                <a:srgbClr val="FFFFFF">
                  <a:alpha val="20000"/>
                </a:srgbClr>
              </a:gs>
              <a:gs pos="100000">
                <a:srgbClr val="B8B8B8">
                  <a:alpha val="0"/>
                </a:srgb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78E1CE6-9E67-453E-99C2-3FA2D35E46FA}"/>
              </a:ext>
            </a:extLst>
          </p:cNvPr>
          <p:cNvSpPr txBox="1"/>
          <p:nvPr/>
        </p:nvSpPr>
        <p:spPr>
          <a:xfrm>
            <a:off x="25477" y="0"/>
            <a:ext cx="6118023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Entry # 59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(11/1/19)</a:t>
            </a:r>
          </a:p>
          <a:p>
            <a:pPr marL="514350" marR="0" lvl="0" indent="-5143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How long did Kuwait’s oil fields burn?</a:t>
            </a:r>
          </a:p>
          <a:p>
            <a:pPr marL="514350" marR="0" lvl="0" indent="-5143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lphaUcPeriod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4 months</a:t>
            </a:r>
          </a:p>
          <a:p>
            <a:pPr marL="514350" marR="0" lvl="0" indent="-5143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lphaUcPeriod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6 months</a:t>
            </a:r>
          </a:p>
          <a:p>
            <a:pPr marL="514350" marR="0" lvl="0" indent="-5143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lphaUcPeriod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8 months</a:t>
            </a:r>
          </a:p>
          <a:p>
            <a:pPr marL="514350" marR="0" lvl="0" indent="-5143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lphaUcPeriod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10 months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2. How many countries helped get Iraq out of Kuwait?</a:t>
            </a:r>
          </a:p>
          <a:p>
            <a:pPr marL="514350" marR="0" lvl="0" indent="-5143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lphaUcPeriod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50</a:t>
            </a:r>
          </a:p>
          <a:p>
            <a:pPr marL="514350" marR="0" lvl="0" indent="-5143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lphaUcPeriod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44</a:t>
            </a:r>
          </a:p>
          <a:p>
            <a:pPr marL="514350" marR="0" lvl="0" indent="-5143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lphaUcPeriod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38</a:t>
            </a:r>
          </a:p>
          <a:p>
            <a:pPr marL="514350" marR="0" lvl="0" indent="-5143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lphaUcPeriod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28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6891678-8206-40A1-9099-EF6F109D0463}"/>
              </a:ext>
            </a:extLst>
          </p:cNvPr>
          <p:cNvSpPr txBox="1"/>
          <p:nvPr/>
        </p:nvSpPr>
        <p:spPr>
          <a:xfrm>
            <a:off x="6247159" y="113345"/>
            <a:ext cx="5732319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Exit # 59 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(11/1/19)</a:t>
            </a:r>
          </a:p>
          <a:p>
            <a:pPr marL="514350" marR="0" lvl="0" indent="-5143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What are WMD’s?</a:t>
            </a:r>
          </a:p>
          <a:p>
            <a:pPr marL="514350" marR="0" lvl="0" indent="-5143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lphaUcPeriod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Weapons of Major Doom</a:t>
            </a:r>
          </a:p>
          <a:p>
            <a:pPr marL="514350" marR="0" lvl="0" indent="-5143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lphaUcPeriod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War of Mass Destruction</a:t>
            </a:r>
          </a:p>
          <a:p>
            <a:pPr marL="514350" marR="0" lvl="0" indent="-5143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lphaUcPeriod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Weapons of Mass Destruction</a:t>
            </a:r>
          </a:p>
          <a:p>
            <a:pPr marL="514350" marR="0" lvl="0" indent="-5143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lphaUcPeriod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War of Major Deployment </a:t>
            </a:r>
          </a:p>
          <a:p>
            <a:pPr marL="514350" marR="0" lvl="0" indent="-5143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lphaUcPeriod"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  <a:p>
            <a:pPr marL="514350" marR="0" lvl="0" indent="-5143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 startAt="2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What is the name of the terrorist group that attacked US on 9/11?</a:t>
            </a:r>
          </a:p>
          <a:p>
            <a:pPr marL="514350" marR="0" lvl="0" indent="-5143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lphaUcPeriod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Mass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Jid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  <a:p>
            <a:pPr marL="514350" marR="0" lvl="0" indent="-5143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lphaUcPeriod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Taliban</a:t>
            </a:r>
          </a:p>
          <a:p>
            <a:pPr marL="514350" marR="0" lvl="0" indent="-5143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lphaUcPeriod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Al-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Talma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  <a:p>
            <a:pPr marL="514350" marR="0" lvl="0" indent="-5143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lphaUcPeriod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Al-Quaker</a:t>
            </a:r>
          </a:p>
        </p:txBody>
      </p:sp>
    </p:spTree>
    <p:extLst>
      <p:ext uri="{BB962C8B-B14F-4D97-AF65-F5344CB8AC3E}">
        <p14:creationId xmlns:p14="http://schemas.microsoft.com/office/powerpoint/2010/main" val="4894184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7">
            <a:extLst>
              <a:ext uri="{FF2B5EF4-FFF2-40B4-BE49-F238E27FC236}">
                <a16:creationId xmlns:a16="http://schemas.microsoft.com/office/drawing/2014/main" id="{37CCBFA6-32E5-4FFD-A52A-9EA1CBF9D4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pic>
        <p:nvPicPr>
          <p:cNvPr id="19" name="Picture 9">
            <a:extLst>
              <a:ext uri="{FF2B5EF4-FFF2-40B4-BE49-F238E27FC236}">
                <a16:creationId xmlns:a16="http://schemas.microsoft.com/office/drawing/2014/main" id="{8B3A8DA3-6E81-4BA8-A084-FE4E32A32B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>
            <a:fillRect/>
          </a:stretch>
        </p:blipFill>
        <p:spPr>
          <a:xfrm>
            <a:off x="0" y="0"/>
            <a:ext cx="6096000" cy="6858000"/>
          </a:xfrm>
          <a:custGeom>
            <a:avLst/>
            <a:gdLst>
              <a:gd name="connsiteX0" fmla="*/ 0 w 6096000"/>
              <a:gd name="connsiteY0" fmla="*/ 0 h 6858000"/>
              <a:gd name="connsiteX1" fmla="*/ 6096000 w 6096000"/>
              <a:gd name="connsiteY1" fmla="*/ 0 h 6858000"/>
              <a:gd name="connsiteX2" fmla="*/ 6096000 w 6096000"/>
              <a:gd name="connsiteY2" fmla="*/ 6858000 h 6858000"/>
              <a:gd name="connsiteX3" fmla="*/ 0 w 6096000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096000" h="6858000">
                <a:moveTo>
                  <a:pt x="0" y="0"/>
                </a:moveTo>
                <a:lnTo>
                  <a:pt x="6096000" y="0"/>
                </a:lnTo>
                <a:lnTo>
                  <a:pt x="6096000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20" name="Rectangle 11">
            <a:extLst>
              <a:ext uri="{FF2B5EF4-FFF2-40B4-BE49-F238E27FC236}">
                <a16:creationId xmlns:a16="http://schemas.microsoft.com/office/drawing/2014/main" id="{88C8491E-818C-4AE7-BBAA-80BE32FD99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43500" y="0"/>
            <a:ext cx="6096000" cy="6858000"/>
          </a:xfrm>
          <a:prstGeom prst="rect">
            <a:avLst/>
          </a:prstGeom>
          <a:gradFill>
            <a:gsLst>
              <a:gs pos="0">
                <a:srgbClr val="FFFFFF">
                  <a:alpha val="20000"/>
                </a:srgbClr>
              </a:gs>
              <a:gs pos="100000">
                <a:srgbClr val="B8B8B8">
                  <a:alpha val="0"/>
                </a:srgb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78E1CE6-9E67-453E-99C2-3FA2D35E46FA}"/>
              </a:ext>
            </a:extLst>
          </p:cNvPr>
          <p:cNvSpPr txBox="1"/>
          <p:nvPr/>
        </p:nvSpPr>
        <p:spPr>
          <a:xfrm>
            <a:off x="25477" y="0"/>
            <a:ext cx="5858001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Entry # 60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(11/4/19)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1. What country was Saddam Hussein the ruler of?</a:t>
            </a:r>
          </a:p>
          <a:p>
            <a:pPr marL="514350" marR="0" lvl="0" indent="-5143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lphaUcPeriod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Kuwait</a:t>
            </a:r>
          </a:p>
          <a:p>
            <a:pPr marL="514350" marR="0" lvl="0" indent="-5143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lphaUcPeriod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Iran</a:t>
            </a:r>
          </a:p>
          <a:p>
            <a:pPr marL="514350" marR="0" lvl="0" indent="-5143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lphaUcPeriod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Iraq</a:t>
            </a:r>
          </a:p>
          <a:p>
            <a:pPr marL="514350" marR="0" lvl="0" indent="-5143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lphaUcPeriod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Afghanistan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2. What is an embargo?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A. A refusal to allow trade to happen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B. An approval for trade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C. A ceasefire for war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D. A trading company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6891678-8206-40A1-9099-EF6F109D0463}"/>
              </a:ext>
            </a:extLst>
          </p:cNvPr>
          <p:cNvSpPr txBox="1"/>
          <p:nvPr/>
        </p:nvSpPr>
        <p:spPr>
          <a:xfrm>
            <a:off x="6048502" y="0"/>
            <a:ext cx="6143498" cy="73558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Exit # 60 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(11/4/19)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1. When the Ottoman Empire ended and new countries were created, what problems did the new boundaries cause as people found themselves living in newly created countries?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A. All of the new countries were very poor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B. People in the new countries were no longer allowed to practice their religion.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C. Most of the new countries were all desert and people could not make a living.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D. The new countries often included ethnic groups who did not have very much in common.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2. What was the outcome of the 1948 War between the new state of Israel and the Arabs living in and around Palestine?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A. The conflict ended, and all Palestinian Arabs became citizens in the new State of Israel.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B. Israel won the war and the new State of Israel was even larger than originally planned.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C. Almost no Jewish people were willing to go to Israel because of the country's Arab neighbors.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D. The United Nations decided to withdraw the proposal to create a State of Israel because of all the problems it caused in the area.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690400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7">
            <a:extLst>
              <a:ext uri="{FF2B5EF4-FFF2-40B4-BE49-F238E27FC236}">
                <a16:creationId xmlns:a16="http://schemas.microsoft.com/office/drawing/2014/main" id="{37CCBFA6-32E5-4FFD-A52A-9EA1CBF9D4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pic>
        <p:nvPicPr>
          <p:cNvPr id="19" name="Picture 9">
            <a:extLst>
              <a:ext uri="{FF2B5EF4-FFF2-40B4-BE49-F238E27FC236}">
                <a16:creationId xmlns:a16="http://schemas.microsoft.com/office/drawing/2014/main" id="{8B3A8DA3-6E81-4BA8-A084-FE4E32A32B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>
            <a:fillRect/>
          </a:stretch>
        </p:blipFill>
        <p:spPr>
          <a:xfrm>
            <a:off x="0" y="0"/>
            <a:ext cx="6096000" cy="6858000"/>
          </a:xfrm>
          <a:custGeom>
            <a:avLst/>
            <a:gdLst>
              <a:gd name="connsiteX0" fmla="*/ 0 w 6096000"/>
              <a:gd name="connsiteY0" fmla="*/ 0 h 6858000"/>
              <a:gd name="connsiteX1" fmla="*/ 6096000 w 6096000"/>
              <a:gd name="connsiteY1" fmla="*/ 0 h 6858000"/>
              <a:gd name="connsiteX2" fmla="*/ 6096000 w 6096000"/>
              <a:gd name="connsiteY2" fmla="*/ 6858000 h 6858000"/>
              <a:gd name="connsiteX3" fmla="*/ 0 w 6096000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096000" h="6858000">
                <a:moveTo>
                  <a:pt x="0" y="0"/>
                </a:moveTo>
                <a:lnTo>
                  <a:pt x="6096000" y="0"/>
                </a:lnTo>
                <a:lnTo>
                  <a:pt x="6096000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20" name="Rectangle 11">
            <a:extLst>
              <a:ext uri="{FF2B5EF4-FFF2-40B4-BE49-F238E27FC236}">
                <a16:creationId xmlns:a16="http://schemas.microsoft.com/office/drawing/2014/main" id="{88C8491E-818C-4AE7-BBAA-80BE32FD99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43500" y="0"/>
            <a:ext cx="6096000" cy="6858000"/>
          </a:xfrm>
          <a:prstGeom prst="rect">
            <a:avLst/>
          </a:prstGeom>
          <a:gradFill>
            <a:gsLst>
              <a:gs pos="0">
                <a:srgbClr val="FFFFFF">
                  <a:alpha val="20000"/>
                </a:srgbClr>
              </a:gs>
              <a:gs pos="100000">
                <a:srgbClr val="B8B8B8">
                  <a:alpha val="0"/>
                </a:srgb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78E1CE6-9E67-453E-99C2-3FA2D35E46FA}"/>
              </a:ext>
            </a:extLst>
          </p:cNvPr>
          <p:cNvSpPr txBox="1"/>
          <p:nvPr/>
        </p:nvSpPr>
        <p:spPr>
          <a:xfrm>
            <a:off x="25477" y="0"/>
            <a:ext cx="585800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Entry # 61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(11/5/19)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1. No School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6891678-8206-40A1-9099-EF6F109D0463}"/>
              </a:ext>
            </a:extLst>
          </p:cNvPr>
          <p:cNvSpPr txBox="1"/>
          <p:nvPr/>
        </p:nvSpPr>
        <p:spPr>
          <a:xfrm>
            <a:off x="6247159" y="113345"/>
            <a:ext cx="573231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Exit # 61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(11/5/19)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1. No School</a:t>
            </a:r>
          </a:p>
        </p:txBody>
      </p:sp>
    </p:spTree>
    <p:extLst>
      <p:ext uri="{BB962C8B-B14F-4D97-AF65-F5344CB8AC3E}">
        <p14:creationId xmlns:p14="http://schemas.microsoft.com/office/powerpoint/2010/main" val="1801096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7">
            <a:extLst>
              <a:ext uri="{FF2B5EF4-FFF2-40B4-BE49-F238E27FC236}">
                <a16:creationId xmlns:a16="http://schemas.microsoft.com/office/drawing/2014/main" id="{37CCBFA6-32E5-4FFD-A52A-9EA1CBF9D4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pic>
        <p:nvPicPr>
          <p:cNvPr id="19" name="Picture 9">
            <a:extLst>
              <a:ext uri="{FF2B5EF4-FFF2-40B4-BE49-F238E27FC236}">
                <a16:creationId xmlns:a16="http://schemas.microsoft.com/office/drawing/2014/main" id="{8B3A8DA3-6E81-4BA8-A084-FE4E32A32B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>
            <a:fillRect/>
          </a:stretch>
        </p:blipFill>
        <p:spPr>
          <a:xfrm>
            <a:off x="0" y="0"/>
            <a:ext cx="6096000" cy="6858000"/>
          </a:xfrm>
          <a:custGeom>
            <a:avLst/>
            <a:gdLst>
              <a:gd name="connsiteX0" fmla="*/ 0 w 6096000"/>
              <a:gd name="connsiteY0" fmla="*/ 0 h 6858000"/>
              <a:gd name="connsiteX1" fmla="*/ 6096000 w 6096000"/>
              <a:gd name="connsiteY1" fmla="*/ 0 h 6858000"/>
              <a:gd name="connsiteX2" fmla="*/ 6096000 w 6096000"/>
              <a:gd name="connsiteY2" fmla="*/ 6858000 h 6858000"/>
              <a:gd name="connsiteX3" fmla="*/ 0 w 6096000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096000" h="6858000">
                <a:moveTo>
                  <a:pt x="0" y="0"/>
                </a:moveTo>
                <a:lnTo>
                  <a:pt x="6096000" y="0"/>
                </a:lnTo>
                <a:lnTo>
                  <a:pt x="6096000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20" name="Rectangle 11">
            <a:extLst>
              <a:ext uri="{FF2B5EF4-FFF2-40B4-BE49-F238E27FC236}">
                <a16:creationId xmlns:a16="http://schemas.microsoft.com/office/drawing/2014/main" id="{88C8491E-818C-4AE7-BBAA-80BE32FD99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43500" y="0"/>
            <a:ext cx="6096000" cy="6858000"/>
          </a:xfrm>
          <a:prstGeom prst="rect">
            <a:avLst/>
          </a:prstGeom>
          <a:gradFill>
            <a:gsLst>
              <a:gs pos="0">
                <a:srgbClr val="FFFFFF">
                  <a:alpha val="20000"/>
                </a:srgbClr>
              </a:gs>
              <a:gs pos="100000">
                <a:srgbClr val="B8B8B8">
                  <a:alpha val="0"/>
                </a:srgb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78E1CE6-9E67-453E-99C2-3FA2D35E46FA}"/>
              </a:ext>
            </a:extLst>
          </p:cNvPr>
          <p:cNvSpPr txBox="1"/>
          <p:nvPr/>
        </p:nvSpPr>
        <p:spPr>
          <a:xfrm>
            <a:off x="25477" y="0"/>
            <a:ext cx="5858001" cy="65402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3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Entry # 62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3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(11/6/19)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3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1. Why did Iraq invade Kuwait?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3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A. To gain control of oil fields and Persian Gulf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3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B. To stop Kuwait from building nuclear weapons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3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C. To protect the Arab culture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3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D. To overthrow Kuwait’s harsh dictator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3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3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2. How did the Arabs living in Palestine in 1948 feel about the creation of the new state of Israel?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3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A. They supported it fully.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3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B. They rejected it as unfair to them.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3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C. The Arab population in Palestine was largely unaffected by the new state.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3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D. They agreed to try to work it out although they were unhappy about the decision.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6891678-8206-40A1-9099-EF6F109D0463}"/>
              </a:ext>
            </a:extLst>
          </p:cNvPr>
          <p:cNvSpPr txBox="1"/>
          <p:nvPr/>
        </p:nvSpPr>
        <p:spPr>
          <a:xfrm>
            <a:off x="6218584" y="212735"/>
            <a:ext cx="5732319" cy="6432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Exit # 62 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(11/6/19)</a:t>
            </a:r>
          </a:p>
          <a:p>
            <a:pPr marL="514350" marR="0" lvl="0" indent="-5143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What is a government by a small group of people?</a:t>
            </a:r>
          </a:p>
          <a:p>
            <a:pPr marL="514350" marR="0" lvl="0" indent="-5143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lphaUcPeriod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Democracy</a:t>
            </a:r>
          </a:p>
          <a:p>
            <a:pPr marL="514350" marR="0" lvl="0" indent="-5143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lphaUcPeriod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Oligarchy</a:t>
            </a:r>
          </a:p>
          <a:p>
            <a:pPr marL="514350" marR="0" lvl="0" indent="-5143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lphaUcPeriod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Theocracy</a:t>
            </a:r>
          </a:p>
          <a:p>
            <a:pPr marL="514350" marR="0" lvl="0" indent="-5143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lphaUcPeriod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Parliamentary Democracy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2. What is a form of government in which the supreme power is vested in the people and exercised by them directly or indirectly?</a:t>
            </a:r>
          </a:p>
          <a:p>
            <a:pPr marL="514350" marR="0" lvl="0" indent="-5143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lphaUcPeriod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Parliamentary Democracy</a:t>
            </a:r>
          </a:p>
          <a:p>
            <a:pPr marL="514350" marR="0" lvl="0" indent="-5143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lphaUcPeriod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Oligarchy</a:t>
            </a:r>
          </a:p>
          <a:p>
            <a:pPr marL="514350" marR="0" lvl="0" indent="-5143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lphaUcPeriod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Democracy</a:t>
            </a:r>
          </a:p>
          <a:p>
            <a:pPr marL="514350" marR="0" lvl="0" indent="-5143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lphaUcPeriod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Theocracy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928207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4B4B4B"/>
      </a:dk2>
      <a:lt2>
        <a:srgbClr val="B5B5B5"/>
      </a:lt2>
      <a:accent1>
        <a:srgbClr val="9AC43E"/>
      </a:accent1>
      <a:accent2>
        <a:srgbClr val="44BA98"/>
      </a:accent2>
      <a:accent3>
        <a:srgbClr val="43A9D9"/>
      </a:accent3>
      <a:accent4>
        <a:srgbClr val="6274D8"/>
      </a:accent4>
      <a:accent5>
        <a:srgbClr val="AB54D7"/>
      </a:accent5>
      <a:accent6>
        <a:srgbClr val="D15B37"/>
      </a:accent6>
      <a:hlink>
        <a:srgbClr val="BFE962"/>
      </a:hlink>
      <a:folHlink>
        <a:srgbClr val="C0D591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92000"/>
                <a:satMod val="180000"/>
                <a:lumMod val="114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892FADA9-420D-4323-A7A4-C1060166525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1030</Words>
  <Application>Microsoft Office PowerPoint</Application>
  <PresentationFormat>Widescreen</PresentationFormat>
  <Paragraphs>220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Tw Cen MT</vt:lpstr>
      <vt:lpstr>Office Theme</vt:lpstr>
      <vt:lpstr>Droplet</vt:lpstr>
      <vt:lpstr>Entry/Exit’s for the weeks of Oct. 28-Nov. 8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Entry/Exit’s for the weeks of Oct. 28-Nov. 8</dc:title>
  <dc:creator>Carmela Martinez</dc:creator>
  <cp:lastModifiedBy>Carmela Martinez</cp:lastModifiedBy>
  <cp:revision>1</cp:revision>
  <dcterms:created xsi:type="dcterms:W3CDTF">2019-11-08T18:06:22Z</dcterms:created>
  <dcterms:modified xsi:type="dcterms:W3CDTF">2019-11-08T18:08:21Z</dcterms:modified>
</cp:coreProperties>
</file>