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6" r:id="rId2"/>
    <p:sldId id="659" r:id="rId3"/>
    <p:sldId id="660" r:id="rId4"/>
    <p:sldId id="661" r:id="rId5"/>
    <p:sldId id="662" r:id="rId6"/>
    <p:sldId id="663" r:id="rId7"/>
    <p:sldId id="467" r:id="rId8"/>
    <p:sldId id="575" r:id="rId9"/>
    <p:sldId id="348" r:id="rId10"/>
    <p:sldId id="347" r:id="rId11"/>
    <p:sldId id="576" r:id="rId12"/>
    <p:sldId id="641" r:id="rId13"/>
    <p:sldId id="580" r:id="rId14"/>
    <p:sldId id="577" r:id="rId15"/>
    <p:sldId id="581" r:id="rId16"/>
    <p:sldId id="579" r:id="rId17"/>
    <p:sldId id="578" r:id="rId18"/>
    <p:sldId id="582" r:id="rId19"/>
    <p:sldId id="583" r:id="rId20"/>
    <p:sldId id="584" r:id="rId21"/>
    <p:sldId id="585" r:id="rId22"/>
    <p:sldId id="586" r:id="rId23"/>
    <p:sldId id="587" r:id="rId24"/>
    <p:sldId id="589" r:id="rId25"/>
    <p:sldId id="588" r:id="rId26"/>
    <p:sldId id="590" r:id="rId27"/>
    <p:sldId id="591" r:id="rId28"/>
    <p:sldId id="592" r:id="rId29"/>
    <p:sldId id="642" r:id="rId30"/>
    <p:sldId id="643" r:id="rId31"/>
    <p:sldId id="593" r:id="rId32"/>
    <p:sldId id="595" r:id="rId33"/>
    <p:sldId id="596" r:id="rId34"/>
    <p:sldId id="594" r:id="rId35"/>
    <p:sldId id="597" r:id="rId36"/>
    <p:sldId id="598" r:id="rId37"/>
    <p:sldId id="599" r:id="rId38"/>
    <p:sldId id="600" r:id="rId39"/>
    <p:sldId id="601" r:id="rId40"/>
    <p:sldId id="602" r:id="rId41"/>
    <p:sldId id="603" r:id="rId42"/>
    <p:sldId id="604" r:id="rId43"/>
    <p:sldId id="605" r:id="rId44"/>
    <p:sldId id="606" r:id="rId45"/>
    <p:sldId id="644" r:id="rId46"/>
    <p:sldId id="607" r:id="rId47"/>
    <p:sldId id="608" r:id="rId48"/>
    <p:sldId id="611" r:id="rId49"/>
    <p:sldId id="645" r:id="rId50"/>
    <p:sldId id="609" r:id="rId51"/>
    <p:sldId id="610" r:id="rId52"/>
    <p:sldId id="612" r:id="rId53"/>
    <p:sldId id="613" r:id="rId54"/>
    <p:sldId id="614" r:id="rId55"/>
    <p:sldId id="615" r:id="rId56"/>
    <p:sldId id="616" r:id="rId57"/>
    <p:sldId id="617" r:id="rId58"/>
    <p:sldId id="618" r:id="rId59"/>
    <p:sldId id="619" r:id="rId60"/>
    <p:sldId id="620" r:id="rId61"/>
    <p:sldId id="621" r:id="rId62"/>
    <p:sldId id="622" r:id="rId63"/>
    <p:sldId id="623" r:id="rId64"/>
    <p:sldId id="624" r:id="rId65"/>
    <p:sldId id="630" r:id="rId66"/>
    <p:sldId id="566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D1C"/>
    <a:srgbClr val="136A3F"/>
    <a:srgbClr val="D6DD1A"/>
    <a:srgbClr val="FFFFFF"/>
    <a:srgbClr val="1B6AB5"/>
    <a:srgbClr val="EFE37D"/>
    <a:srgbClr val="7DC0ED"/>
    <a:srgbClr val="1EB0E9"/>
    <a:srgbClr val="6DA9A3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441" autoAdjust="0"/>
    <p:restoredTop sz="94660"/>
  </p:normalViewPr>
  <p:slideViewPr>
    <p:cSldViewPr snapToGrid="0">
      <p:cViewPr varScale="1">
        <p:scale>
          <a:sx n="67" d="100"/>
          <a:sy n="67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2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6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1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1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5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3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7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5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10352-1206-4AC8-987B-9372C527D03E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6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payteachers.com/Store/Brain-Wrinkles" TargetMode="External"/><Relationship Id="rId7" Type="http://schemas.openxmlformats.org/officeDocument/2006/relationships/image" Target="../media/image38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hyperlink" Target="http://www.teacherspayteachers.com/Store/Brain-Wrinkles" TargetMode="External"/><Relationship Id="rId7" Type="http://schemas.openxmlformats.org/officeDocument/2006/relationships/hyperlink" Target="http://www.teacherspayteachers.com/Store/Redpepper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hyperlink" Target="http://www.teacherspayteachers.com/Store/Kimberly-Geswein-Fonts" TargetMode="External"/><Relationship Id="rId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774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>
                <a:latin typeface="KG Second Chances Solid" panose="02000000000000000000" pitchFamily="2" charset="0"/>
              </a:rPr>
              <a:t>STANDARDS:</a:t>
            </a:r>
          </a:p>
          <a:p>
            <a:r>
              <a:rPr lang="en-US" sz="36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SS7G10 Explain the impact of environmental issues across Southern and Eastern Asia.  </a:t>
            </a:r>
          </a:p>
          <a:p>
            <a:pPr marL="742950" indent="-742950">
              <a:buAutoNum type="alphaLcPeriod"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Explain the causes and effects of pollution on the Chang Jiang (Yangtze) and Ganges Rivers. </a:t>
            </a:r>
          </a:p>
          <a:p>
            <a:pPr marL="742950" indent="-742950">
              <a:buAutoNum type="alphaLcPeriod"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Explain the causes and effects of air pollution and flooding in India and China. </a:t>
            </a:r>
            <a:endParaRPr lang="en-US" sz="21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1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320956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Ganges River is the most important river to the Indian subcontinent.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Ganges River basin is one of the most densely populated place in the world.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river provides water for drinking, bathing, cooking, and for transportation for over 400 million people who live in the region.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9603" y="89724"/>
            <a:ext cx="7504811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01600">
                    <a:srgbClr val="D6DD1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Ganges River</a:t>
            </a:r>
          </a:p>
        </p:txBody>
      </p:sp>
    </p:spTree>
    <p:extLst>
      <p:ext uri="{BB962C8B-B14F-4D97-AF65-F5344CB8AC3E}">
        <p14:creationId xmlns:p14="http://schemas.microsoft.com/office/powerpoint/2010/main" val="2604450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36A3F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6122"/>
            <a:ext cx="853440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1392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of India’s largest and most industrial cities are located in the Ganges River basin, and these factories dump their wastes into the river.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About two million tons of chemical, human, and agricultural waste pours into the Ganges every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Cities pour millions of gallons of sewage into the river that is eventually carried to villages farther south.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02233" y="89724"/>
            <a:ext cx="5139548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01600">
                    <a:srgbClr val="D6DD1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Pollution</a:t>
            </a:r>
          </a:p>
        </p:txBody>
      </p:sp>
    </p:spTree>
    <p:extLst>
      <p:ext uri="{BB962C8B-B14F-4D97-AF65-F5344CB8AC3E}">
        <p14:creationId xmlns:p14="http://schemas.microsoft.com/office/powerpoint/2010/main" val="1866911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36A3F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457200"/>
            <a:ext cx="8915400" cy="5943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3609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672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Ganges is nicknamed “Mother Ganges”, and it is very sacred to the Hindu religion.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Hindus believe that they will have a peaceful journey to the next life if their ashes are scattered into the Ganges.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are too poor for cremation, so they place the bodies in the water instead.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02234" y="89724"/>
            <a:ext cx="5139548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01600">
                    <a:srgbClr val="D6DD1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Pollution</a:t>
            </a:r>
          </a:p>
        </p:txBody>
      </p:sp>
    </p:spTree>
    <p:extLst>
      <p:ext uri="{BB962C8B-B14F-4D97-AF65-F5344CB8AC3E}">
        <p14:creationId xmlns:p14="http://schemas.microsoft.com/office/powerpoint/2010/main" val="4016242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36A3F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" t="3311" r="2803" b="3454"/>
          <a:stretch/>
        </p:blipFill>
        <p:spPr>
          <a:xfrm>
            <a:off x="4130228" y="2989322"/>
            <a:ext cx="4843244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t="3872" r="2803" b="3697"/>
          <a:stretch/>
        </p:blipFill>
        <p:spPr>
          <a:xfrm>
            <a:off x="154744" y="191086"/>
            <a:ext cx="4861794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3431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Ganges River is highly polluted with dangerous bacteria.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Cities along the Ganges have the highest rates of water-born diseases (found in drinking water) of any who live in India.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85637" y="89724"/>
            <a:ext cx="4372736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01600">
                    <a:srgbClr val="D6DD1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Effects</a:t>
            </a:r>
          </a:p>
        </p:txBody>
      </p:sp>
    </p:spTree>
    <p:extLst>
      <p:ext uri="{BB962C8B-B14F-4D97-AF65-F5344CB8AC3E}">
        <p14:creationId xmlns:p14="http://schemas.microsoft.com/office/powerpoint/2010/main" val="3845552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36A3F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39" y="685800"/>
            <a:ext cx="8285722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3267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estimated that about 80% of all illnesses and one-third of deaths in India come from drinking contaminated water.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Outbreaks of such diseases as cholera, dysentery, typhoid, and hepatitis are common.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85637" y="89724"/>
            <a:ext cx="4372736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01600">
                    <a:srgbClr val="D6DD1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Effects</a:t>
            </a:r>
          </a:p>
        </p:txBody>
      </p:sp>
    </p:spTree>
    <p:extLst>
      <p:ext uri="{BB962C8B-B14F-4D97-AF65-F5344CB8AC3E}">
        <p14:creationId xmlns:p14="http://schemas.microsoft.com/office/powerpoint/2010/main" val="2126408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36A3F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4"/>
          <a:stretch/>
        </p:blipFill>
        <p:spPr>
          <a:xfrm>
            <a:off x="300245" y="1143000"/>
            <a:ext cx="8543510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305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712490" y="2978877"/>
            <a:ext cx="5683415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SE Asia’s Environmental Issues</a:t>
            </a:r>
          </a:p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CLOZE Notes 1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26359" y="-1380009"/>
            <a:ext cx="6642848" cy="961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POLLUTION OF THE GANGES RIVER</a:t>
            </a:r>
          </a:p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Ganges River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Ganges River is the most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important river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the Indian subcontinent.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Ganges River basin is one of the most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densely populated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place in the world.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river provides water for drinking, bathing, cooking, and for transportation for over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400 million people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who live in the region.</a:t>
            </a: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Pollution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of India’s largest and most industrial cities are located in the Ganges River basin, and these factories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dump their wastes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into the river.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About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two million tons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chemical, human, and agricultural waste pours into the Ganges every day.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Cities pour millions of gallons of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sewage into the river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is eventually carried to villages farther south.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Ganges is nicknamed “Mother Ganges”, and it is very sacred to the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Hindu religion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Hindus believe that they will have a peaceful journey to the next life if their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ashes are scattered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into the Ganges.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are too poor for cremation, so they place the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bodies in the water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instead.</a:t>
            </a: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Effects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Ganges River is highly polluted with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dangerous bacteria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Cities along the Ganges have the highest rates of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water-born diseases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(found in drinking water) of any who live in India.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estimated that about 80% of all illnesses and one-third of deaths in India come from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drinking contaminated water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Outbreaks of such diseases as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cholera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dysentery, typhoid, and hepatitis are common.</a:t>
            </a: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Solution?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India’s government started a program in 1985 called the Ganges Action Plan, with the purpose of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cleaning up the river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Indians have built many sewage and water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treatment plants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along the river.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Unfortunately, it has not proved to be enough as India’s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growing population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the run-off from industrial and farm production continue to pollute the river.</a:t>
            </a: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52130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India’s government started a program in 1985 called the Ganges Action Plan, with the purpose of cleaning up the river.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Indians have built many sewage and water treatment plants along the river.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Unfortunately, it has not proved to be enough as India’s growing population and the run-off from industrial and farm production continue to pollute the river.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27346" y="89724"/>
            <a:ext cx="5489324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01600">
                    <a:srgbClr val="D6DD1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Solution?</a:t>
            </a:r>
          </a:p>
        </p:txBody>
      </p:sp>
    </p:spTree>
    <p:extLst>
      <p:ext uri="{BB962C8B-B14F-4D97-AF65-F5344CB8AC3E}">
        <p14:creationId xmlns:p14="http://schemas.microsoft.com/office/powerpoint/2010/main" val="1848112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8640" y="228938"/>
            <a:ext cx="8046720" cy="6035040"/>
          </a:xfrm>
          <a:prstGeom prst="ellipse">
            <a:avLst/>
          </a:prstGeom>
          <a:solidFill>
            <a:schemeClr val="bg1">
              <a:alpha val="91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658368" y="366098"/>
            <a:ext cx="7827264" cy="5760720"/>
          </a:xfrm>
          <a:prstGeom prst="ellipse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7285" y="1226685"/>
            <a:ext cx="7049430" cy="139268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600" dirty="0">
                <a:ln w="10160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KG Eyes Wide Open" panose="02000506000000020004" pitchFamily="2" charset="0"/>
              </a:rPr>
              <a:t>Pollution of the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3425" y="2477765"/>
            <a:ext cx="760095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D6DD1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Yangtze </a:t>
            </a:r>
            <a:r>
              <a:rPr lang="en-US" sz="8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D6DD1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River</a:t>
            </a:r>
          </a:p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D6DD1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(China)</a:t>
            </a:r>
          </a:p>
        </p:txBody>
      </p:sp>
    </p:spTree>
    <p:extLst>
      <p:ext uri="{BB962C8B-B14F-4D97-AF65-F5344CB8AC3E}">
        <p14:creationId xmlns:p14="http://schemas.microsoft.com/office/powerpoint/2010/main" val="3991097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36A3F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35" y="228600"/>
            <a:ext cx="7383929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0784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Yangtze begins in the Tibetan Plateau and flows nearly 4,000 miles through 185 towns where 400 million people live.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an extremely important water source to at least one-third of China’s population.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Pumping stations along the river take water out to supply people with water for drinking, irrigation, and industrial uses.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8645" y="89724"/>
            <a:ext cx="7726732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01600">
                    <a:srgbClr val="D6DD1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Yangtze River</a:t>
            </a:r>
          </a:p>
        </p:txBody>
      </p:sp>
    </p:spTree>
    <p:extLst>
      <p:ext uri="{BB962C8B-B14F-4D97-AF65-F5344CB8AC3E}">
        <p14:creationId xmlns:p14="http://schemas.microsoft.com/office/powerpoint/2010/main" val="4262397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36A3F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5"/>
          <a:stretch/>
        </p:blipFill>
        <p:spPr>
          <a:xfrm>
            <a:off x="228600" y="383012"/>
            <a:ext cx="8686800" cy="609197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58906" y="484094"/>
            <a:ext cx="3765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G First Time In Forever" panose="02000506000000020003" pitchFamily="2" charset="0"/>
              </a:rPr>
              <a:t>Yangtze in Shanghai </a:t>
            </a:r>
          </a:p>
        </p:txBody>
      </p:sp>
    </p:spTree>
    <p:extLst>
      <p:ext uri="{BB962C8B-B14F-4D97-AF65-F5344CB8AC3E}">
        <p14:creationId xmlns:p14="http://schemas.microsoft.com/office/powerpoint/2010/main" val="268214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of China’s most densely populated and industrial cities are located along the river.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Billions of tons of chemicals and waste from agriculture, industry, and humans pour into the river each year.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Nitrogen from fertilizers and arsenic (poisonous chemical) from industrial uses are the leading pollutants in the river.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02240" y="89724"/>
            <a:ext cx="5139548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01600">
                    <a:srgbClr val="D6DD1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Pollution</a:t>
            </a:r>
          </a:p>
        </p:txBody>
      </p:sp>
    </p:spTree>
    <p:extLst>
      <p:ext uri="{BB962C8B-B14F-4D97-AF65-F5344CB8AC3E}">
        <p14:creationId xmlns:p14="http://schemas.microsoft.com/office/powerpoint/2010/main" val="3579520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36A3F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194810"/>
            <a:ext cx="8229600" cy="548297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773" y="3869491"/>
            <a:ext cx="4229590" cy="277743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148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pollution  puts all of the cities along its banks at risk.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Lakes and underground aquifers have also been contaminated.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Hundreds of millions of Chinese villagers do not have safe drinking water because of the pollution.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85647" y="89724"/>
            <a:ext cx="4372736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01600">
                    <a:srgbClr val="D6DD1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Effects</a:t>
            </a:r>
          </a:p>
        </p:txBody>
      </p:sp>
    </p:spTree>
    <p:extLst>
      <p:ext uri="{BB962C8B-B14F-4D97-AF65-F5344CB8AC3E}">
        <p14:creationId xmlns:p14="http://schemas.microsoft.com/office/powerpoint/2010/main" val="1552542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36A3F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2" descr="https://confluence.furman.edu:8443/download/attachments/2359552/yangtze-river.jpg?version=1&amp;modificationDate=125813425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87" y="180201"/>
            <a:ext cx="8027226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087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species of plants and animals are dying.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Nitrates from farm run-off has caused algae in the water to multiply and is contaminating and killing the fish.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Chinese people are eating the sick fish, which has led to many health problems.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85647" y="89724"/>
            <a:ext cx="4372736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01600">
                    <a:srgbClr val="D6DD1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Effects</a:t>
            </a:r>
          </a:p>
        </p:txBody>
      </p:sp>
    </p:spTree>
    <p:extLst>
      <p:ext uri="{BB962C8B-B14F-4D97-AF65-F5344CB8AC3E}">
        <p14:creationId xmlns:p14="http://schemas.microsoft.com/office/powerpoint/2010/main" val="2494571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712490" y="2978877"/>
            <a:ext cx="5683415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SE Asia’s Environmental Issues</a:t>
            </a:r>
          </a:p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CLOZE Notes 2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03303" y="-1456953"/>
            <a:ext cx="6642848" cy="977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POLLUTION OF THE YANGTZE RIVER</a:t>
            </a:r>
          </a:p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Yangtze River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Yangtze begins in the Tibetan Plateau and flows nearly 4,000 miles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through 185 towns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where 400 million people live.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an extremely important water source to at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least one-third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China’s population.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Pumping stations along the river take water out to supply people with water for drinking, irrigation, and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industrial uses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Pollution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of China’s most densely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populated and industrial cities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are located along the river.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Billions of tons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chemicals and waste from agriculture, industry, and humans pour into the river each year.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Nitrogen from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fertilizers and arsenic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(poisonous chemical) from industrial uses are the leading pollutants.</a:t>
            </a: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Effects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pollution  puts all of the cities along its banks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at risk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Lakes and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underground aquifers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have also been contaminated.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Hundreds of millions of Chinese villagers do not have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safe drinking water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of the pollution.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species of plants and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animals are dying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Nitrates from farm run-off has caused algae in the water to multiply and is contaminating and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killing the fish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Chinese people are eating the sick fish, which has led to many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health problems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Solution?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Chinese government is building more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water treatment facilities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along the Yangtze’s banks.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encouraging cities to build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sanitary landfills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garbage rather than dumping it into the river.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is spending billions of dollars to start cleaning up the Yangtze River, but it will take a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long time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solve the pollution problem. </a:t>
            </a: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70031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36A3F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531" y="180201"/>
            <a:ext cx="5496937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2222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Chinese government is building more water treatment facilities along the Yangtze’s banks.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encouraging cities to build sanitary landfills for garbage rather than dumping it into the river.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is spending billions of dollars to start cleaning up the Yangtze River, but it will take a long time to solve the pollution problem.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27356" y="89724"/>
            <a:ext cx="5489324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01600">
                    <a:srgbClr val="D6DD1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Solution?</a:t>
            </a:r>
          </a:p>
        </p:txBody>
      </p:sp>
    </p:spTree>
    <p:extLst>
      <p:ext uri="{BB962C8B-B14F-4D97-AF65-F5344CB8AC3E}">
        <p14:creationId xmlns:p14="http://schemas.microsoft.com/office/powerpoint/2010/main" val="1846735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8640" y="228938"/>
            <a:ext cx="8046720" cy="6035040"/>
          </a:xfrm>
          <a:prstGeom prst="ellipse">
            <a:avLst/>
          </a:prstGeom>
          <a:solidFill>
            <a:schemeClr val="bg1">
              <a:alpha val="91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658368" y="366098"/>
            <a:ext cx="7827264" cy="5760720"/>
          </a:xfrm>
          <a:prstGeom prst="ellipse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25951" y="1338414"/>
            <a:ext cx="4809650" cy="15465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9600" dirty="0">
                <a:ln w="10160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KG Eyes Wide Open" panose="02000506000000020004" pitchFamily="2" charset="0"/>
              </a:rPr>
              <a:t>Flooding 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08400" y="2705725"/>
            <a:ext cx="452720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D6DD1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INDIA</a:t>
            </a:r>
          </a:p>
        </p:txBody>
      </p:sp>
    </p:spTree>
    <p:extLst>
      <p:ext uri="{BB962C8B-B14F-4D97-AF65-F5344CB8AC3E}">
        <p14:creationId xmlns:p14="http://schemas.microsoft.com/office/powerpoint/2010/main" val="17586309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India, monsoon season begins in June and spreads heavy rain until September.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Monsoons are both a blessing and a curse for India.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Farmers rely on the rain to grow crops and it’s also used to generate electricity.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Unfortunately, monsoons also cause heavy floods where the rivers overflow and cause mass destruction and spread water-borne diseases.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69651" y="89724"/>
            <a:ext cx="5604739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01600">
                    <a:srgbClr val="D6DD1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Monsoons</a:t>
            </a:r>
          </a:p>
        </p:txBody>
      </p:sp>
    </p:spTree>
    <p:extLst>
      <p:ext uri="{BB962C8B-B14F-4D97-AF65-F5344CB8AC3E}">
        <p14:creationId xmlns:p14="http://schemas.microsoft.com/office/powerpoint/2010/main" val="31721897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36A3F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615459"/>
            <a:ext cx="8778240" cy="562708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57540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When monsoon flooding is too severe, the rivers overflow their banks and water sweeps over the land.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can cause airports to close, buildings to collapse, power lines to fall, water-borne illnesses to spread, and animals and humans to possibly drown.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72808" y="89724"/>
            <a:ext cx="4798429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01600">
                    <a:srgbClr val="D6DD1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Flooding</a:t>
            </a:r>
          </a:p>
        </p:txBody>
      </p:sp>
    </p:spTree>
    <p:extLst>
      <p:ext uri="{BB962C8B-B14F-4D97-AF65-F5344CB8AC3E}">
        <p14:creationId xmlns:p14="http://schemas.microsoft.com/office/powerpoint/2010/main" val="1824205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36A3F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608" y="578533"/>
            <a:ext cx="4788784" cy="570093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37658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36A3F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919886"/>
            <a:ext cx="7680960" cy="501822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01909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8640" y="228938"/>
            <a:ext cx="8046720" cy="6035040"/>
          </a:xfrm>
          <a:prstGeom prst="ellipse">
            <a:avLst/>
          </a:prstGeom>
          <a:solidFill>
            <a:schemeClr val="bg1">
              <a:alpha val="91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658368" y="366098"/>
            <a:ext cx="7827264" cy="5760720"/>
          </a:xfrm>
          <a:prstGeom prst="ellipse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25951" y="1338414"/>
            <a:ext cx="4809650" cy="15465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9600" dirty="0">
                <a:ln w="10160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KG Eyes Wide Open" panose="02000506000000020004" pitchFamily="2" charset="0"/>
              </a:rPr>
              <a:t>Flooding 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05433" y="2705725"/>
            <a:ext cx="513313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D6DD1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CHINA</a:t>
            </a:r>
          </a:p>
        </p:txBody>
      </p:sp>
    </p:spTree>
    <p:extLst>
      <p:ext uri="{BB962C8B-B14F-4D97-AF65-F5344CB8AC3E}">
        <p14:creationId xmlns:p14="http://schemas.microsoft.com/office/powerpoint/2010/main" val="38226856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China, monsoon season begins in March and spreads heavy rain until August.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Monsoons are also a mixed blessing for China.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Farmers benefit when the Yangtze and Huang He Rivers overflow their banks because the silt and algae left behind provides fertile soil.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However, when monsoon rains swell the rivers too much, it leads to terrible destruction.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94736" y="89724"/>
            <a:ext cx="6154570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01600">
                    <a:srgbClr val="D6DD1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Monsoons</a:t>
            </a:r>
            <a:endParaRPr lang="en-US" sz="80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136A3F"/>
              </a:solidFill>
              <a:effectLst>
                <a:glow rad="101600">
                  <a:srgbClr val="D6DD1C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772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712490" y="2978877"/>
            <a:ext cx="5683415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SE Asia’s Environmental Issues</a:t>
            </a:r>
          </a:p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CLOZE Notes 3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850960" y="-602873"/>
            <a:ext cx="6642848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FLOODING IN INDIA</a:t>
            </a:r>
          </a:p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Monsoons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India, monsoon season begins in June and spreads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heavy rain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until September.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Monsoons are both a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blessing and a curse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India.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Farmers rely on the rain to grow crops and it’s also used to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generate electricity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Unfortunately, monsoons also cause heavy floods where the rivers overflow and cause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mass destruction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and spread water-borne diseases.</a:t>
            </a: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Flooding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When monsoon flooding is too severe, the rivers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overflow their banks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water sweeps over the land.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can cause airports to close,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buildings to collapse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power lines to fall, water-borne illnesses to spread, and animals and humans to possibly drown.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FLOODING IN CHINA</a:t>
            </a:r>
          </a:p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Monsoons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China,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monsoon season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begins in March and spreads heavy rain until August.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Monsoons are also a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mixed blessing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China.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Farmers benefit when the Yangtze and Huang He Rivers overflow their banks because the silt and algae left behind provides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fertile soil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However, when monsoon rains swell the rivers too much, it leads to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terrible destruction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Flooding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Loggers have cut down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of the trees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used to contain the rivers’ flooding.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Farmers downstream have also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drained wetlands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used to act as sponges during floods.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Deforestation and draining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have multiplied the effects of the storm water runoff and it now takes much less water to cause a flood.</a:t>
            </a: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Effects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Monsoons usually cause floods every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two or three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years in China.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When the river floods, homes and crops are buried and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lives are lost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Flooding from China’s Huang He River has caused more deaths than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any other river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the world.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of this, the river is often called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“China’s Sorrow”.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616591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36A3F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4" b="15642"/>
          <a:stretch/>
        </p:blipFill>
        <p:spPr>
          <a:xfrm>
            <a:off x="1143000" y="765388"/>
            <a:ext cx="6858000" cy="532722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76141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Loggers have cut down many of the trees that used to contain the rivers’ flooding.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Farmers downstream have also drained wetlands that used to act as sponges during floods.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Deforestation and draining have multiplied the effects of the storm water runoff and it now takes much less water to cause a flood.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39571" y="89724"/>
            <a:ext cx="5264904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01600">
                    <a:srgbClr val="D6DD1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Flooding</a:t>
            </a:r>
            <a:endParaRPr lang="en-US" sz="80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136A3F"/>
              </a:solidFill>
              <a:effectLst>
                <a:glow rad="101600">
                  <a:srgbClr val="D6DD1C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4850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36A3F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00"/>
          <a:stretch/>
        </p:blipFill>
        <p:spPr>
          <a:xfrm>
            <a:off x="1097280" y="481822"/>
            <a:ext cx="6949440" cy="589435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99064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Monsoons usually cause floods every two or three years in China.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When the river floods, homes and crops are buried and lives are lost.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Flooding from China’s Huang He River has caused more deaths than any other river in the world.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of this, the river is often called “China’s Sorrow”.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85655" y="89724"/>
            <a:ext cx="4372736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01600">
                    <a:srgbClr val="D6DD1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Effects</a:t>
            </a:r>
            <a:endParaRPr lang="en-US" sz="80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136A3F"/>
              </a:solidFill>
              <a:effectLst>
                <a:glow rad="101600">
                  <a:srgbClr val="D6DD1C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8789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36A3F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1951"/>
            <a:ext cx="8686800" cy="579409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125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Chinese have built dams to control the rivers.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Unfortunately, when the dams burst during monsoon season, the flooding problem actually becomes much worse.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78097" y="89724"/>
            <a:ext cx="5987858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01600">
                    <a:srgbClr val="D6DD1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Solutions?</a:t>
            </a:r>
          </a:p>
        </p:txBody>
      </p:sp>
    </p:spTree>
    <p:extLst>
      <p:ext uri="{BB962C8B-B14F-4D97-AF65-F5344CB8AC3E}">
        <p14:creationId xmlns:p14="http://schemas.microsoft.com/office/powerpoint/2010/main" val="4099207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8640" y="228938"/>
            <a:ext cx="8046720" cy="6035040"/>
          </a:xfrm>
          <a:prstGeom prst="ellipse">
            <a:avLst/>
          </a:prstGeom>
          <a:solidFill>
            <a:schemeClr val="bg1">
              <a:alpha val="91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658368" y="366098"/>
            <a:ext cx="7827264" cy="5760720"/>
          </a:xfrm>
          <a:prstGeom prst="ellipse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29262" y="1338414"/>
            <a:ext cx="6403035" cy="15465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9600" dirty="0">
                <a:ln w="10160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KG Eyes Wide Open" panose="02000506000000020004" pitchFamily="2" charset="0"/>
              </a:rPr>
              <a:t>Air Pollution 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08401" y="2705725"/>
            <a:ext cx="452720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D6DD1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INDIA</a:t>
            </a:r>
          </a:p>
        </p:txBody>
      </p:sp>
    </p:spTree>
    <p:extLst>
      <p:ext uri="{BB962C8B-B14F-4D97-AF65-F5344CB8AC3E}">
        <p14:creationId xmlns:p14="http://schemas.microsoft.com/office/powerpoint/2010/main" val="23543466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India has some of the heaviest air pollution in the world due to automobile emissions and the development of industry.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of India’s industries use coal to power their factories.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When coal burns, it releases harmful gases and pollutants into the atmosphere.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99655" y="89724"/>
            <a:ext cx="3944734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01600">
                    <a:srgbClr val="D6DD1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Causes</a:t>
            </a:r>
          </a:p>
        </p:txBody>
      </p:sp>
    </p:spTree>
    <p:extLst>
      <p:ext uri="{BB962C8B-B14F-4D97-AF65-F5344CB8AC3E}">
        <p14:creationId xmlns:p14="http://schemas.microsoft.com/office/powerpoint/2010/main" val="15975098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36A3F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4" y="217842"/>
            <a:ext cx="6096000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755" y="2074922"/>
            <a:ext cx="3345369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88519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Indoor air pollution is also a growing problem in India.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rural areas, many families cook over open fires, using wood, livestock dung, or coal as fuel.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These fuel sources emit carbon monoxide, soot, and other toxic fumes into the air.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99655" y="89724"/>
            <a:ext cx="3944734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01600">
                    <a:srgbClr val="D6DD1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Causes</a:t>
            </a:r>
          </a:p>
        </p:txBody>
      </p:sp>
    </p:spTree>
    <p:extLst>
      <p:ext uri="{BB962C8B-B14F-4D97-AF65-F5344CB8AC3E}">
        <p14:creationId xmlns:p14="http://schemas.microsoft.com/office/powerpoint/2010/main" val="2663127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712490" y="2978877"/>
            <a:ext cx="5683415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SE Asia’s Environmental Issues</a:t>
            </a:r>
          </a:p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CLOZE Notes 4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19075" y="-2849557"/>
            <a:ext cx="6642848" cy="12603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Solutions?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Chinese have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built dams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control the rivers.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Unfortunately, when the dams burst during monsoon season, the flooding problem actually becomes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much worse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AIR POLLUTION IN INDIA</a:t>
            </a:r>
          </a:p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Causes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India has some of the heaviest air pollution in the world due to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automobile emissions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the development of industry.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of India’s industries use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coal to power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their factories.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When coal burns, it releases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harmful gases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pollutants into the atmosphere.</a:t>
            </a: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Causes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Indoor air pollution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 also a growing problem in India.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rural areas, many families cook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over open fires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using wood, livestock dung, or coal as fuel.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These fuel sources emit carbon monoxide, soot, and other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toxic fumes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into the air.</a:t>
            </a: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Effects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of India’s rapidly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growing population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more and more Indians are exposed to pollution every year.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Indians living in cities have some of the highest rates of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respiratory disease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the world.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Air pollution is now the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fifth leading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cause of death in India.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Taj Mahal, a sacred site and popular tourist destination, is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growing yellow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from high levels of air pollution.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scientists believe that Indian smog could potentially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change weather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patterns in North America.</a:t>
            </a: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Solution?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has been very difficult for India’s government to enforce laws on industry and transportation to clean up the air because it would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impact the economy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 large part of India’s population is very poor and does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not want anything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slow down economic growth.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India has been investing money in clean up efforts, but it has not proved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to be enough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857306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36A3F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6" y="287285"/>
            <a:ext cx="3452018" cy="4114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897" y="607325"/>
            <a:ext cx="5212080" cy="347472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46439" y="4517933"/>
            <a:ext cx="88511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/>
                <a:latin typeface="KG First Time In Forever" panose="02000506000000020003" pitchFamily="2" charset="0"/>
                <a:ea typeface="KBScaredStraight" panose="02000603000000000000" pitchFamily="2" charset="0"/>
              </a:rPr>
              <a:t>“Cooking fuel in rural India is prepared from a wet mix of dried grass, </a:t>
            </a:r>
            <a:r>
              <a:rPr lang="en-US" sz="2400" dirty="0" err="1">
                <a:effectLst/>
                <a:latin typeface="KG First Time In Forever" panose="02000506000000020003" pitchFamily="2" charset="0"/>
                <a:ea typeface="KBScaredStraight" panose="02000603000000000000" pitchFamily="2" charset="0"/>
              </a:rPr>
              <a:t>fuelwood</a:t>
            </a:r>
            <a:r>
              <a:rPr lang="en-US" sz="2400" dirty="0">
                <a:effectLst/>
                <a:latin typeface="KG First Time In Forever" panose="02000506000000020003" pitchFamily="2" charset="0"/>
                <a:ea typeface="KBScaredStraight" panose="02000603000000000000" pitchFamily="2" charset="0"/>
              </a:rPr>
              <a:t> pieces, hay, leaves and mostly cow/livestock dung. This mix is patted down into disc-shaped cakes, dried, and then used as fuel in stoves. When it burns, it produces smoke and numerous indoor air pollutants at concentrations 5 times higher than coal.”</a:t>
            </a: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0978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of India’s rapidly growing population, more and more Indians are exposed to pollution every year.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Indians living in cities have some of the highest rates of respiratory disease in the world.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Air pollution is now the fifth leading cause of death in India.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79875" y="89724"/>
            <a:ext cx="3984296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01600">
                    <a:srgbClr val="D6DD1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Effects</a:t>
            </a:r>
          </a:p>
        </p:txBody>
      </p:sp>
    </p:spTree>
    <p:extLst>
      <p:ext uri="{BB962C8B-B14F-4D97-AF65-F5344CB8AC3E}">
        <p14:creationId xmlns:p14="http://schemas.microsoft.com/office/powerpoint/2010/main" val="20735300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36A3F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18" y="3966435"/>
            <a:ext cx="4828032" cy="27432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3" y="160471"/>
            <a:ext cx="6096000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04297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Taj Mahal, a sacred site and popular tourist destination, is growing yellow from high levels of air pollution.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scientists believe that Indian smog could potentially change weather patterns in North America.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79875" y="89724"/>
            <a:ext cx="3984296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01600">
                    <a:srgbClr val="D6DD1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Effects</a:t>
            </a:r>
          </a:p>
        </p:txBody>
      </p:sp>
    </p:spTree>
    <p:extLst>
      <p:ext uri="{BB962C8B-B14F-4D97-AF65-F5344CB8AC3E}">
        <p14:creationId xmlns:p14="http://schemas.microsoft.com/office/powerpoint/2010/main" val="26492158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36A3F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36860"/>
            <a:ext cx="6858000" cy="618427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76945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has been very difficult for India’s government to enforce laws on industry and transportation to clean up the air because it would impact the economy.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 large part of India’s population is very poor and does not want anything to slow down economic growth.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India has been investing money in clean up efforts, but it has not proved to be enough.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71020" y="89724"/>
            <a:ext cx="5002010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01600">
                    <a:srgbClr val="D6DD1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Solution?</a:t>
            </a:r>
          </a:p>
        </p:txBody>
      </p:sp>
    </p:spTree>
    <p:extLst>
      <p:ext uri="{BB962C8B-B14F-4D97-AF65-F5344CB8AC3E}">
        <p14:creationId xmlns:p14="http://schemas.microsoft.com/office/powerpoint/2010/main" val="5917890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8640" y="228938"/>
            <a:ext cx="8046720" cy="6035040"/>
          </a:xfrm>
          <a:prstGeom prst="ellipse">
            <a:avLst/>
          </a:prstGeom>
          <a:solidFill>
            <a:schemeClr val="bg1">
              <a:alpha val="91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658368" y="366098"/>
            <a:ext cx="7827264" cy="5760720"/>
          </a:xfrm>
          <a:prstGeom prst="ellipse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29262" y="1338414"/>
            <a:ext cx="6403035" cy="15465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9600" dirty="0">
                <a:ln w="10160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KG Eyes Wide Open" panose="02000506000000020004" pitchFamily="2" charset="0"/>
              </a:rPr>
              <a:t>Air Pollution 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05434" y="2705725"/>
            <a:ext cx="513313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D6DD1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CHINA</a:t>
            </a:r>
          </a:p>
        </p:txBody>
      </p:sp>
    </p:spTree>
    <p:extLst>
      <p:ext uri="{BB962C8B-B14F-4D97-AF65-F5344CB8AC3E}">
        <p14:creationId xmlns:p14="http://schemas.microsoft.com/office/powerpoint/2010/main" val="39744774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China’s cities have experienced tremendous growth in population and industry in the past few decades.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16 of the world’s 20 most polluted cities can be found in China!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China alone pumps 1/3</a:t>
            </a:r>
            <a:r>
              <a:rPr lang="en-US" sz="3200" baseline="30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rd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of the entire world’s total pollutants into the atmosphere.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61487" y="89724"/>
            <a:ext cx="3221075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01600">
                    <a:srgbClr val="D6DD1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China</a:t>
            </a:r>
          </a:p>
        </p:txBody>
      </p:sp>
    </p:spTree>
    <p:extLst>
      <p:ext uri="{BB962C8B-B14F-4D97-AF65-F5344CB8AC3E}">
        <p14:creationId xmlns:p14="http://schemas.microsoft.com/office/powerpoint/2010/main" val="35309371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36A3F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465"/>
            <a:ext cx="8686800" cy="569907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43886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Much of China’s energy is provided by burning coal, a process that sends soot, ash, and chemicals into the air.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Chinese citizens also burn coal to heat their homes, which adds to the pollution problem.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Millions of Chinese people now drive automobiles, whose exhaust is also a major source of air pollution.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99659" y="89724"/>
            <a:ext cx="3944734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01600">
                    <a:srgbClr val="D6DD1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Causes</a:t>
            </a:r>
          </a:p>
        </p:txBody>
      </p:sp>
    </p:spTree>
    <p:extLst>
      <p:ext uri="{BB962C8B-B14F-4D97-AF65-F5344CB8AC3E}">
        <p14:creationId xmlns:p14="http://schemas.microsoft.com/office/powerpoint/2010/main" val="3083113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712490" y="2978877"/>
            <a:ext cx="5683415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SE Asia’s Environmental Issues</a:t>
            </a:r>
          </a:p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CLOZE Notes 5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888407" y="-3208336"/>
            <a:ext cx="6642848" cy="1334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AIR POLLUTION IN CHINA</a:t>
            </a:r>
          </a:p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China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China’s cities have experienced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tremendous growth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population and industry in the past few decades.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16 of the world’s 20 most polluted cities can be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found in China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China alone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pumps 1/3</a:t>
            </a:r>
            <a:r>
              <a:rPr lang="en-US" sz="1400" baseline="300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rd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the entire world’s total pollutants into the atmosphere.</a:t>
            </a: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Causes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Much of China’s energy is provided by burning coal, a process that sends soot, ash, and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chemicals into the air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Chinese citizens also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burn coal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heat their homes, which adds to the pollution problem.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Millions of Chinese people now drive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automobiles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whose exhaust is also a major source of air pollution.</a:t>
            </a: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Effects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leading causes of death in China are heart and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respiratory conditions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related to overexposure to air pollution.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estimated that only 1% of people who live in China’s cities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breathe safe air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Air pollution has also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created acid rain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China, a problem for at least a third of the country’s agricultural areas.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Unfortunately, air pollution created in Chinese cities is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not confined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inside the country.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Winds carry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contaminated air and rain to Korea, Japan, and other parts of Asia as well.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Scientists have even discovered Chinese-created air pollutants over the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west coast of the US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Solution?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China’s government pledged to work on the quality of the city’s air before the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2008 Olympics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Automobile traffic was greatly reduced and many factories were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temporarily closed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Air pollutants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were cut by as much as 45%.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people enjoyed the cleaner air and petitioned the government to find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long-term ways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clean it up.</a:t>
            </a: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449428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36A3F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5" y="640080"/>
            <a:ext cx="7974349" cy="557784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03269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leading causes of death in China are heart and respiratory conditions related to overexposure to air pollution.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estimated that only 1% of people who live in China’s cities breathe safe air.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Air pollution has also created acid rain in China, a problem for at least a third of the country’s agricultural areas.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79878" y="89724"/>
            <a:ext cx="3984296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01600">
                    <a:srgbClr val="D6DD1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Effects</a:t>
            </a:r>
          </a:p>
        </p:txBody>
      </p:sp>
    </p:spTree>
    <p:extLst>
      <p:ext uri="{BB962C8B-B14F-4D97-AF65-F5344CB8AC3E}">
        <p14:creationId xmlns:p14="http://schemas.microsoft.com/office/powerpoint/2010/main" val="15038653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36A3F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66" y="2989322"/>
            <a:ext cx="5859721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68812"/>
            <a:ext cx="4800600" cy="3200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80421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Unfortunately, air pollution created in Chinese cities is not confined inside the country.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Winds carry the contaminated air and rain to Korea, Japan, and other parts of Asia as well.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Scientists have even discovered Chinese-created air pollutants over the west coast of the US.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79878" y="89724"/>
            <a:ext cx="3984296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01600">
                    <a:srgbClr val="D6DD1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Effects</a:t>
            </a:r>
          </a:p>
        </p:txBody>
      </p:sp>
    </p:spTree>
    <p:extLst>
      <p:ext uri="{BB962C8B-B14F-4D97-AF65-F5344CB8AC3E}">
        <p14:creationId xmlns:p14="http://schemas.microsoft.com/office/powerpoint/2010/main" val="10445412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China’s government pledged to work on the quality of the city’s air before the 2008 Olympics.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Automobile traffic was greatly reduced and many factories were temporarily closed.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Air pollutants were cut by as much as 45%.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people enjoyed the cleaner air and petitioned the government to find long-term ways to clean it up.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71023" y="89724"/>
            <a:ext cx="5002011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01600">
                    <a:srgbClr val="D6DD1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Solution?</a:t>
            </a:r>
          </a:p>
        </p:txBody>
      </p:sp>
    </p:spTree>
    <p:extLst>
      <p:ext uri="{BB962C8B-B14F-4D97-AF65-F5344CB8AC3E}">
        <p14:creationId xmlns:p14="http://schemas.microsoft.com/office/powerpoint/2010/main" val="27562829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8224" y="261588"/>
            <a:ext cx="8027893" cy="62696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191"/>
          </a:p>
        </p:txBody>
      </p:sp>
      <p:sp>
        <p:nvSpPr>
          <p:cNvPr id="30" name="Rectangle 29"/>
          <p:cNvSpPr/>
          <p:nvPr/>
        </p:nvSpPr>
        <p:spPr>
          <a:xfrm>
            <a:off x="766482" y="570010"/>
            <a:ext cx="7611036" cy="5894705"/>
          </a:xfrm>
          <a:prstGeom prst="rect">
            <a:avLst/>
          </a:prstGeom>
          <a:noFill/>
        </p:spPr>
        <p:txBody>
          <a:bodyPr wrap="square" lIns="66563" tIns="33281" rIns="66563" bIns="33281">
            <a:spAutoFit/>
          </a:bodyPr>
          <a:lstStyle/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801" dirty="0">
              <a:ln w="0"/>
              <a:latin typeface="KG Payphone" panose="02000000000000000000" pitchFamily="2" charset="0"/>
            </a:endParaRPr>
          </a:p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801" dirty="0">
              <a:ln w="0"/>
              <a:latin typeface="KG Payphone" panose="02000000000000000000" pitchFamily="2" charset="0"/>
            </a:endParaRPr>
          </a:p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801" dirty="0">
              <a:ln w="0"/>
              <a:latin typeface="KG Payphone" panose="02000000000000000000" pitchFamily="2" charset="0"/>
            </a:endParaRPr>
          </a:p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801" dirty="0">
              <a:ln w="0"/>
              <a:latin typeface="KG Payphone" panose="02000000000000000000" pitchFamily="2" charset="0"/>
            </a:endParaRPr>
          </a:p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801" dirty="0">
              <a:ln w="0"/>
              <a:latin typeface="KG Payphone" panose="02000000000000000000" pitchFamily="2" charset="0"/>
            </a:endParaRPr>
          </a:p>
          <a:p>
            <a:pPr eaLnBrk="1" hangingPunct="1">
              <a:defRPr/>
            </a:pPr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Thank you so much for downloading this file. I sincerely hope you find it helpful and that your students learn a lot from it! I look forward to reading your feedback in my store.</a:t>
            </a:r>
          </a:p>
          <a:p>
            <a:pPr eaLnBrk="1" hangingPunct="1">
              <a:defRPr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If you like this file, you might want to check out some of my other products that teach social studies topics in creative, engaging, and hands-on ways.</a:t>
            </a:r>
          </a:p>
          <a:p>
            <a:pPr eaLnBrk="1" hangingPunct="1">
              <a:defRPr/>
            </a:pPr>
            <a:endParaRPr lang="en-US" sz="1165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1748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1748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1748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1748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1748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1748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1748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1456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1748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Best wishes,</a:t>
            </a:r>
          </a:p>
          <a:p>
            <a:pPr eaLnBrk="1" hangingPunct="1">
              <a:defRPr/>
            </a:pPr>
            <a:r>
              <a:rPr lang="en-US" sz="2912" dirty="0">
                <a:solidFill>
                  <a:srgbClr val="0AB5AC"/>
                </a:solidFill>
                <a:latin typeface="KG Eyes Wide Open" panose="02000506000000020004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Ansley at Brain Wrinkles </a:t>
            </a:r>
          </a:p>
          <a:p>
            <a:pPr eaLnBrk="1" hangingPunct="1">
              <a:defRPr/>
            </a:pPr>
            <a:endParaRPr lang="en-US" sz="1748" dirty="0">
              <a:ln w="0"/>
              <a:latin typeface="KG Payphone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3921" y="294573"/>
            <a:ext cx="4012147" cy="881406"/>
          </a:xfrm>
          <a:prstGeom prst="rect">
            <a:avLst/>
          </a:prstGeom>
          <a:noFill/>
        </p:spPr>
        <p:txBody>
          <a:bodyPr wrap="none" lIns="49922" tIns="24961" rIns="49922" bIns="24961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B5A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Thank You!</a:t>
            </a:r>
          </a:p>
        </p:txBody>
      </p:sp>
      <p:pic>
        <p:nvPicPr>
          <p:cNvPr id="18438" name="Picture 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080" y="5272746"/>
            <a:ext cx="1188720" cy="116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866" y="3298184"/>
            <a:ext cx="1828800" cy="2438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55" y="3271850"/>
            <a:ext cx="2426400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022" y="3271850"/>
            <a:ext cx="2434835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01845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6859" y="261588"/>
            <a:ext cx="8364070" cy="62696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191"/>
          </a:p>
        </p:txBody>
      </p:sp>
      <p:sp>
        <p:nvSpPr>
          <p:cNvPr id="30" name="Rectangle 29"/>
          <p:cNvSpPr/>
          <p:nvPr/>
        </p:nvSpPr>
        <p:spPr>
          <a:xfrm>
            <a:off x="551329" y="294155"/>
            <a:ext cx="8108577" cy="6048016"/>
          </a:xfrm>
          <a:prstGeom prst="rect">
            <a:avLst/>
          </a:prstGeom>
          <a:noFill/>
        </p:spPr>
        <p:txBody>
          <a:bodyPr wrap="square" lIns="66563" tIns="33281" rIns="66563" bIns="33281">
            <a:spAutoFit/>
          </a:bodyPr>
          <a:lstStyle/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1019" dirty="0">
              <a:ln w="0"/>
              <a:latin typeface="KG Payphone" panose="02000000000000000000" pitchFamily="2" charset="0"/>
            </a:endParaRPr>
          </a:p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1019" dirty="0">
              <a:ln w="0"/>
              <a:latin typeface="KG Payphone" panose="02000000000000000000" pitchFamily="2" charset="0"/>
            </a:endParaRPr>
          </a:p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1019" dirty="0">
              <a:ln w="0"/>
              <a:latin typeface="KG Payphone" panose="02000000000000000000" pitchFamily="2" charset="0"/>
            </a:endParaRPr>
          </a:p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1019" dirty="0">
              <a:ln w="0"/>
              <a:latin typeface="KG Payphone" panose="02000000000000000000" pitchFamily="2" charset="0"/>
            </a:endParaRPr>
          </a:p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1019" dirty="0">
              <a:ln w="0"/>
              <a:latin typeface="KG Payphone" panose="02000000000000000000" pitchFamily="2" charset="0"/>
            </a:endParaRPr>
          </a:p>
          <a:p>
            <a:pPr eaLnBrk="1" hangingPunct="1">
              <a:defRPr/>
            </a:pP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© Brain Wrinkles. Your download includes a limited use license from Brain Wrinkles. The purchaser may use the resource for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personal classroom use only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. The license is not transferable to another person. Other teachers should purchase their own license through my store. </a:t>
            </a:r>
          </a:p>
          <a:p>
            <a:pPr eaLnBrk="1" hangingPunct="1">
              <a:defRPr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This resource is </a:t>
            </a:r>
            <a:r>
              <a:rPr lang="en-US" sz="1400" b="1" u="sng" dirty="0">
                <a:solidFill>
                  <a:schemeClr val="accent1">
                    <a:lumMod val="75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not</a:t>
            </a:r>
            <a:r>
              <a:rPr lang="en-US" sz="1400" dirty="0">
                <a:solidFill>
                  <a:srgbClr val="3FBBEE"/>
                </a:solidFill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to be used:</a:t>
            </a:r>
          </a:p>
          <a:p>
            <a:pPr marL="156016" indent="-156016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By an entire grade level, school, or district without purchasing the proper number of licenses. For school/district licenses at a discount, please contact me.</a:t>
            </a:r>
          </a:p>
          <a:p>
            <a:pPr marL="156016" indent="-156016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As part of a product listed for sale or for free by another individual.</a:t>
            </a:r>
          </a:p>
          <a:p>
            <a:pPr marL="156016" indent="-156016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On shared databases.</a:t>
            </a:r>
          </a:p>
          <a:p>
            <a:pPr marL="156016" indent="-156016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Online in any way other than on password-protected website for student use only. </a:t>
            </a:r>
          </a:p>
          <a:p>
            <a:pPr eaLnBrk="1" hangingPunct="1">
              <a:defRPr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© Copyright Brain Wrinkles. All rights reserved. Permission is granted to copy pages specifically designed for student or teacher use by the </a:t>
            </a:r>
            <a:r>
              <a:rPr lang="en-US" sz="1400" b="1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original purchaser 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or licensee. The reproduction of any other part of this product is strictly prohibited. Copying any part of this product and placing it on the Internet in any form (even a personal/classroom website) is strictly forbidden. Doing so makes it possible for an Internet search to make the document available on the Internet, free of charge, and is a violation of the Digital Millennium Copyright Act (DMCA).</a:t>
            </a:r>
          </a:p>
          <a:p>
            <a:pPr eaLnBrk="1" hangingPunct="1">
              <a:defRPr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Thank you,</a:t>
            </a:r>
          </a:p>
          <a:p>
            <a:pPr eaLnBrk="1" hangingPunct="1">
              <a:defRPr/>
            </a:pPr>
            <a:r>
              <a:rPr lang="en-US" sz="2621" dirty="0">
                <a:solidFill>
                  <a:srgbClr val="0AB5AC"/>
                </a:solidFill>
                <a:latin typeface="KG Eyes Wide Open" panose="02000506000000020004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Ansley at Brain Wrinkles </a:t>
            </a:r>
          </a:p>
          <a:p>
            <a:pPr eaLnBrk="1" hangingPunct="1">
              <a:defRPr/>
            </a:pPr>
            <a:endParaRPr lang="en-US" sz="1748" dirty="0">
              <a:ln w="0"/>
              <a:latin typeface="KG Payphone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160" y="294573"/>
            <a:ext cx="4255675" cy="789843"/>
          </a:xfrm>
          <a:prstGeom prst="rect">
            <a:avLst/>
          </a:prstGeom>
          <a:noFill/>
        </p:spPr>
        <p:txBody>
          <a:bodyPr wrap="none" lIns="49922" tIns="24961" rIns="49922" bIns="24961">
            <a:spAutoFit/>
          </a:bodyPr>
          <a:lstStyle/>
          <a:p>
            <a:pPr algn="ctr" eaLnBrk="1" hangingPunct="1">
              <a:defRPr/>
            </a:pPr>
            <a:r>
              <a:rPr lang="en-US" sz="4805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B5A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Terms of Use</a:t>
            </a:r>
          </a:p>
        </p:txBody>
      </p:sp>
      <p:pic>
        <p:nvPicPr>
          <p:cNvPr id="19462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615" y="5475160"/>
            <a:ext cx="815228" cy="79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84744" y="5348679"/>
            <a:ext cx="2975162" cy="3613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74" dirty="0">
                <a:latin typeface="KBScaredStraight" panose="02000603000000000000" pitchFamily="2" charset="0"/>
                <a:ea typeface="KBScaredStraight" panose="02000603000000000000" pitchFamily="2" charset="0"/>
              </a:rPr>
              <a:t>Clipart, fonts, &amp; digital papers for this product were purchased from:</a:t>
            </a:r>
          </a:p>
        </p:txBody>
      </p:sp>
      <p:pic>
        <p:nvPicPr>
          <p:cNvPr id="19464" name="Picture 14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98" y="5852619"/>
            <a:ext cx="500063" cy="4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6684" y="5874370"/>
            <a:ext cx="518247" cy="5143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3796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8640" y="228938"/>
            <a:ext cx="8046720" cy="6035040"/>
          </a:xfrm>
          <a:prstGeom prst="ellipse">
            <a:avLst/>
          </a:prstGeom>
          <a:solidFill>
            <a:schemeClr val="bg1">
              <a:alpha val="91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658368" y="366098"/>
            <a:ext cx="7827264" cy="5760720"/>
          </a:xfrm>
          <a:prstGeom prst="ellipse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60691" y="702250"/>
            <a:ext cx="2478884" cy="15465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9600" dirty="0">
                <a:ln w="10160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KG Eyes Wide Open" panose="02000506000000020004" pitchFamily="2" charset="0"/>
              </a:rPr>
              <a:t>Asia’s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66114" y="4448350"/>
            <a:ext cx="6468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Pollution of the Yangtze and Ganges Rivers &amp; </a:t>
            </a:r>
          </a:p>
          <a:p>
            <a:pPr algn="ctr"/>
            <a:r>
              <a:rPr lang="en-US" sz="2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Air Pollution and Flooding in India and China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274" y="5205802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5929" y="1973534"/>
            <a:ext cx="735214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D6DD1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Environmental</a:t>
            </a:r>
          </a:p>
          <a:p>
            <a:pPr algn="ctr"/>
            <a:r>
              <a:rPr lang="en-US" sz="72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D6DD1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Issues</a:t>
            </a:r>
            <a:endParaRPr lang="en-US" sz="72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D6DD1A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667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8640" y="228938"/>
            <a:ext cx="8046720" cy="6035040"/>
          </a:xfrm>
          <a:prstGeom prst="ellipse">
            <a:avLst/>
          </a:prstGeom>
          <a:solidFill>
            <a:schemeClr val="bg1">
              <a:alpha val="91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Oval 12"/>
          <p:cNvSpPr/>
          <p:nvPr/>
        </p:nvSpPr>
        <p:spPr>
          <a:xfrm>
            <a:off x="658368" y="366098"/>
            <a:ext cx="7827264" cy="5760720"/>
          </a:xfrm>
          <a:prstGeom prst="ellipse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57325" y="594022"/>
            <a:ext cx="6076950" cy="265457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8400" dirty="0">
                <a:ln w="10160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KG Eyes Wide Open" panose="02000506000000020004" pitchFamily="2" charset="0"/>
              </a:rPr>
              <a:t>Pollution </a:t>
            </a:r>
          </a:p>
          <a:p>
            <a:pPr algn="ctr"/>
            <a:r>
              <a:rPr lang="en-US" sz="8400" dirty="0">
                <a:ln w="10160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KG Eyes Wide Open" panose="02000506000000020004" pitchFamily="2" charset="0"/>
              </a:rPr>
              <a:t>of the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3009" y="2910422"/>
            <a:ext cx="823798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D6DD1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Ganges </a:t>
            </a:r>
            <a:r>
              <a:rPr lang="en-US" sz="8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D6DD1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River</a:t>
            </a:r>
          </a:p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D6DD1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(India)</a:t>
            </a:r>
          </a:p>
        </p:txBody>
      </p:sp>
    </p:spTree>
    <p:extLst>
      <p:ext uri="{BB962C8B-B14F-4D97-AF65-F5344CB8AC3E}">
        <p14:creationId xmlns:p14="http://schemas.microsoft.com/office/powerpoint/2010/main" val="1828262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36A3F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Content Placeholder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" t="5744" r="1733" b="3590"/>
          <a:stretch/>
        </p:blipFill>
        <p:spPr>
          <a:xfrm>
            <a:off x="1335395" y="228600"/>
            <a:ext cx="6473209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8343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11465</TotalTime>
  <Words>3499</Words>
  <Application>Microsoft Office PowerPoint</Application>
  <PresentationFormat>On-screen Show (4:3)</PresentationFormat>
  <Paragraphs>506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5" baseType="lpstr">
      <vt:lpstr>Arial</vt:lpstr>
      <vt:lpstr>Calibri</vt:lpstr>
      <vt:lpstr>Calibri Light</vt:lpstr>
      <vt:lpstr>KBScaredStraight</vt:lpstr>
      <vt:lpstr>KG Eyes Wide Open</vt:lpstr>
      <vt:lpstr>KG First Time In Forever</vt:lpstr>
      <vt:lpstr>KG Payphone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Carmela Martinez</cp:lastModifiedBy>
  <cp:revision>218</cp:revision>
  <dcterms:created xsi:type="dcterms:W3CDTF">2014-12-29T15:18:45Z</dcterms:created>
  <dcterms:modified xsi:type="dcterms:W3CDTF">2020-03-24T17:26:29Z</dcterms:modified>
</cp:coreProperties>
</file>