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45" r:id="rId5"/>
    <p:sldId id="347" r:id="rId6"/>
    <p:sldId id="400" r:id="rId7"/>
    <p:sldId id="348" r:id="rId8"/>
    <p:sldId id="401" r:id="rId9"/>
    <p:sldId id="405" r:id="rId10"/>
    <p:sldId id="403" r:id="rId11"/>
    <p:sldId id="436" r:id="rId12"/>
    <p:sldId id="406" r:id="rId13"/>
    <p:sldId id="409" r:id="rId14"/>
    <p:sldId id="407" r:id="rId15"/>
    <p:sldId id="408" r:id="rId16"/>
    <p:sldId id="410" r:id="rId17"/>
    <p:sldId id="413" r:id="rId18"/>
    <p:sldId id="411" r:id="rId19"/>
    <p:sldId id="412" r:id="rId20"/>
    <p:sldId id="414" r:id="rId21"/>
    <p:sldId id="417" r:id="rId22"/>
    <p:sldId id="415" r:id="rId23"/>
    <p:sldId id="416" r:id="rId24"/>
    <p:sldId id="418" r:id="rId25"/>
    <p:sldId id="421" r:id="rId26"/>
    <p:sldId id="422" r:id="rId27"/>
    <p:sldId id="419" r:id="rId28"/>
    <p:sldId id="424" r:id="rId29"/>
    <p:sldId id="425" r:id="rId30"/>
    <p:sldId id="420" r:id="rId31"/>
    <p:sldId id="423" r:id="rId32"/>
    <p:sldId id="426" r:id="rId33"/>
    <p:sldId id="404" r:id="rId34"/>
    <p:sldId id="427" r:id="rId35"/>
    <p:sldId id="429" r:id="rId3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288"/>
    <a:srgbClr val="C4EECA"/>
    <a:srgbClr val="DED7D4"/>
    <a:srgbClr val="F15B5D"/>
    <a:srgbClr val="EDD62D"/>
    <a:srgbClr val="CBCC66"/>
    <a:srgbClr val="547F71"/>
    <a:srgbClr val="F37A8F"/>
    <a:srgbClr val="39446F"/>
    <a:srgbClr val="061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8368" y="366098"/>
            <a:ext cx="7827264" cy="5760720"/>
          </a:xfrm>
          <a:prstGeom prst="ellipse">
            <a:avLst/>
          </a:prstGeom>
          <a:solidFill>
            <a:srgbClr val="A69288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70223" y="1179835"/>
            <a:ext cx="4259820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dirty="0">
                <a:ln w="10160">
                  <a:noFill/>
                  <a:prstDash val="solid"/>
                </a:ln>
                <a:solidFill>
                  <a:sysClr val="windowText" lastClr="000000"/>
                </a:solidFill>
                <a:effectLst/>
                <a:latin typeface="KG Eyes Wide Open" panose="02000506000000020004" pitchFamily="2" charset="0"/>
              </a:rPr>
              <a:t>Southwest Asia’s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9602" y="4849592"/>
            <a:ext cx="5001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WritersBlock" panose="02000603000000000000" pitchFamily="2" charset="0"/>
              </a:rPr>
              <a:t>Water Pollution &amp; Unequal Distribution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4" y="52058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4063" y="1999244"/>
            <a:ext cx="735214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99DFD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Environmental</a:t>
            </a:r>
          </a:p>
          <a:p>
            <a:pPr algn="ctr"/>
            <a:r>
              <a:rPr lang="en-US" sz="72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99DFD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Issues</a:t>
            </a:r>
            <a:endParaRPr lang="en-US" sz="72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99DFDD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3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9717" y="171450"/>
            <a:ext cx="628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Turkey’s Ataturk Dam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018799"/>
            <a:ext cx="8778240" cy="536554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94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the country has had to deal with the increasing problem of water pollution.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Chemical fertilizers from agriculture and industrial wastes from industries pollute the rivers.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Pollution also comes from oil spills in the Black Sea.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3041" y="0"/>
            <a:ext cx="43141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Turkey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4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9717" y="171450"/>
            <a:ext cx="628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Pollution in Istanbul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21" y="1063912"/>
            <a:ext cx="7266755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dams that Turkey built along the Euphrates have greatly reduced the amount of water reaching Syria (40% less).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Syria already suffers from food shortages, and irrigating new land is extremely difficult with the diminished water supply from the Euphrates.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5223" y="0"/>
            <a:ext cx="33698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Syria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2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2990"/>
            <a:ext cx="8229600" cy="47320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25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In order to keep some water in the country, Syria has also built dams along the river.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has reduced the river’s flow into Iraq, thus causing more conflict.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5223" y="0"/>
            <a:ext cx="33698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Syria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812505"/>
            <a:ext cx="7802880" cy="5852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0" y="1042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Lake Assad – Syria’s largest reservoir was created in 1974</a:t>
            </a:r>
          </a:p>
        </p:txBody>
      </p:sp>
    </p:spTree>
    <p:extLst>
      <p:ext uri="{BB962C8B-B14F-4D97-AF65-F5344CB8AC3E}">
        <p14:creationId xmlns:p14="http://schemas.microsoft.com/office/powerpoint/2010/main" val="4099102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dams that Turkey &amp; Syria built along the Euphrates have also greatly reduced the amount of water reaching Iraq (80% less).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has negatively impacted the country’s food supply.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Wheat and rice production has decreased dramatically, and many farmers are now without jobs.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3839" y="0"/>
            <a:ext cx="27126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4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4" y="960120"/>
            <a:ext cx="8746892" cy="493776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84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Iraq also faces water pollution problems as a result of industry and petroleum drilling equipment.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Also, three decades of warfare have caused damage to Iraq’s water treatment plants.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3839" y="0"/>
            <a:ext cx="27126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9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countries in Southwest Asia are experiencing the increasing problem of water pollution.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Per-capita availability of safe drinking water here is the worst of any region in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Contaminated water sources have greatly reduced the amount of clean water available for drinking. 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7277" y="0"/>
            <a:ext cx="51857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Pollution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50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6353"/>
            <a:ext cx="8229600" cy="518464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131355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Glory Canal (built by Suddam Hussein in 1993)  was a disastrous project that diverted natural water flow from the country’s marshes and converted wetlands into desert.</a:t>
            </a:r>
          </a:p>
        </p:txBody>
      </p:sp>
    </p:spTree>
    <p:extLst>
      <p:ext uri="{BB962C8B-B14F-4D97-AF65-F5344CB8AC3E}">
        <p14:creationId xmlns:p14="http://schemas.microsoft.com/office/powerpoint/2010/main" val="2299175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Since its creation in 1948, Israel has developed new technology and advanced  farming techniques that have turned the once-barren desert land into farmland.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rainfall is down, Israel has to rely on drawing water from its aquifers (underground layer of rock and sand that contains water).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Unfortunately, the aquifers are in jeopardy because more water is taken out than is replenished by rain.</a:t>
            </a:r>
            <a:endParaRPr lang="en-US" sz="27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5456" y="0"/>
            <a:ext cx="35493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43" b="11292"/>
          <a:stretch/>
        </p:blipFill>
        <p:spPr>
          <a:xfrm>
            <a:off x="405652" y="228600"/>
            <a:ext cx="3380928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11202" y="1905506"/>
            <a:ext cx="49081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National Water Carrier of Israel – </a:t>
            </a:r>
          </a:p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A pipeline that transfers water from the Sea of Galilee to the highly populated center and arid south.</a:t>
            </a:r>
          </a:p>
        </p:txBody>
      </p:sp>
    </p:spTree>
    <p:extLst>
      <p:ext uri="{BB962C8B-B14F-4D97-AF65-F5344CB8AC3E}">
        <p14:creationId xmlns:p14="http://schemas.microsoft.com/office/powerpoint/2010/main" val="2134097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240030"/>
            <a:ext cx="8503920" cy="637794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5336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been involved in many conflicts over water rights to the Jordan River with Syria, Jordan, and Palestine.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25456" y="0"/>
            <a:ext cx="35493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Israel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84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 is one of the ten most water scarce countries in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 cannot meet the basic needs of its people and has to ration the water supply.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Citizens can only get water two days a week.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country’s major surface water sources are shared with Israel and Syria, who leave only a small amount for Jordan.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6875" y="0"/>
            <a:ext cx="44265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Jordan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19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"/>
          <a:stretch/>
        </p:blipFill>
        <p:spPr>
          <a:xfrm>
            <a:off x="504264" y="1113490"/>
            <a:ext cx="8135471" cy="46310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823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4377"/>
            <a:ext cx="8229600" cy="487693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5595" y="220135"/>
            <a:ext cx="7632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KG First Time In Forever" panose="02000506000000020003" pitchFamily="2" charset="0"/>
                <a:ea typeface="KBScaredStraight" panose="02000603000000000000" pitchFamily="2" charset="0"/>
              </a:rPr>
              <a:t>Mujib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Dam, Jordan – </a:t>
            </a:r>
          </a:p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Desalinates brackish water from the Dead Sea</a:t>
            </a:r>
          </a:p>
        </p:txBody>
      </p:sp>
    </p:spTree>
    <p:extLst>
      <p:ext uri="{BB962C8B-B14F-4D97-AF65-F5344CB8AC3E}">
        <p14:creationId xmlns:p14="http://schemas.microsoft.com/office/powerpoint/2010/main" val="2013284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Israel has built pipelines that redirect the river’s water away from Jordan and into its own lands.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Jordan &amp; Israel have been involved in military battles over water rights.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6875" y="0"/>
            <a:ext cx="44265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Jordan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599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Saudi Arabia has a desert climate and has struggled to meet the water needs of its growing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is scarce in the country, and what little water that is available is of poor quality because of salt water intrusion.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9538" y="0"/>
            <a:ext cx="81612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Saudi Arabia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90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Southwest Asia’s biggest pollution problems come from human sewage, agricultural runoff, and industrial waste.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Rapid growth of industry in cities and towns has caused garbage and sewage to build up in rivers and streams.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Towns without proper sewer systems dump untreated human waste directly into rivers.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Pesticides used in farming are washed into rivers or seep into groundwater.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12838" y="0"/>
            <a:ext cx="43745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Causes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20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"/>
          <a:stretch/>
        </p:blipFill>
        <p:spPr>
          <a:xfrm>
            <a:off x="95250" y="1022830"/>
            <a:ext cx="8953500" cy="481233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842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country has built a number of desalination plants that provide most of the country’s drinking 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Desalination is the process of taking salt out of seawater and using it for drinking water.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9538" y="0"/>
            <a:ext cx="81612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Saudi Arabia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27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1564437"/>
            <a:ext cx="8961120" cy="437441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387606" y="305165"/>
            <a:ext cx="6368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World’s Largest Desalination Plant – </a:t>
            </a:r>
            <a:r>
              <a:rPr lang="en-US" sz="2800" dirty="0" err="1">
                <a:latin typeface="KG First Time In Forever" panose="02000506000000020003" pitchFamily="2" charset="0"/>
                <a:ea typeface="KBScaredStraight" panose="02000603000000000000" pitchFamily="2" charset="0"/>
              </a:rPr>
              <a:t>Jubail</a:t>
            </a:r>
            <a:r>
              <a:rPr lang="en-US" sz="28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 Industrial City, Saudi Arabia</a:t>
            </a:r>
          </a:p>
        </p:txBody>
      </p:sp>
    </p:spTree>
    <p:extLst>
      <p:ext uri="{BB962C8B-B14F-4D97-AF65-F5344CB8AC3E}">
        <p14:creationId xmlns:p14="http://schemas.microsoft.com/office/powerpoint/2010/main" val="5349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0"/>
            <a:ext cx="8686800" cy="65151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9717" y="171450"/>
            <a:ext cx="628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Tigris River Pollution</a:t>
            </a:r>
          </a:p>
        </p:txBody>
      </p:sp>
    </p:spTree>
    <p:extLst>
      <p:ext uri="{BB962C8B-B14F-4D97-AF65-F5344CB8AC3E}">
        <p14:creationId xmlns:p14="http://schemas.microsoft.com/office/powerpoint/2010/main" val="211834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availability is also a major concern in Southwest Asia.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Less than 1% of the world’s fresh water is available to the area’s inhabitants (5% of the world’s population).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3563" y="0"/>
            <a:ext cx="47131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Water?</a:t>
            </a:r>
            <a:endParaRPr lang="en-US" sz="115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"/>
          <a:stretch/>
        </p:blipFill>
        <p:spPr>
          <a:xfrm>
            <a:off x="186247" y="777240"/>
            <a:ext cx="8771506" cy="53035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86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Water is a precious resource and there is simply not enough available to meet the population’s needs.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Middle Eastern countries are constantly in conflict over these water problems.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Let’s take a look at how water is distributed in several of these countries.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3566" y="0"/>
            <a:ext cx="53931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Scarcity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05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2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64" y="685800"/>
            <a:ext cx="8767071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07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3000" y="-1143000"/>
            <a:ext cx="6858000" cy="9144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4062" y="0"/>
            <a:ext cx="7512148" cy="6858000"/>
          </a:xfrm>
          <a:prstGeom prst="rect">
            <a:avLst/>
          </a:prstGeom>
          <a:solidFill>
            <a:srgbClr val="C4EECA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886265" y="1390080"/>
            <a:ext cx="74277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has a “water advantage” over other Middle Eastern countries because the Tigris and Euphrates rivers form here.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Turkey has developed the Southeastern Anatolia Project, which consists of 22 dams and 19 hydroelectric plants along the Euphrates River.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G First Time In Forever" panose="02000506000000020003" pitchFamily="2" charset="0"/>
                <a:ea typeface="KBScaredStraight" panose="02000603000000000000" pitchFamily="2" charset="0"/>
              </a:rPr>
              <a:t>This project has greatly improved the standard of living for Turkey’s citizens.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051" y="661970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Wrinkles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3041" y="0"/>
            <a:ext cx="43141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A69288"/>
                </a:solidFill>
                <a:effectLst>
                  <a:glow rad="101600">
                    <a:srgbClr val="99DFDD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Turkey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A69288"/>
              </a:solidFill>
              <a:effectLst>
                <a:glow rad="101600">
                  <a:srgbClr val="99DFDD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EBAAB79ACCC74BB7EF086B3AE90D65" ma:contentTypeVersion="29" ma:contentTypeDescription="Create a new document." ma:contentTypeScope="" ma:versionID="6f92f66f72defd55d291281368289c04">
  <xsd:schema xmlns:xsd="http://www.w3.org/2001/XMLSchema" xmlns:xs="http://www.w3.org/2001/XMLSchema" xmlns:p="http://schemas.microsoft.com/office/2006/metadata/properties" xmlns:ns3="83c86a63-cfa1-41ab-9d88-bd294eaf28f2" xmlns:ns4="0e806270-d121-4cfa-8b9b-1627ac8bf0dd" targetNamespace="http://schemas.microsoft.com/office/2006/metadata/properties" ma:root="true" ma:fieldsID="768787f0d86e1ac38202c29be93ec5d2" ns3:_="" ns4:_="">
    <xsd:import namespace="83c86a63-cfa1-41ab-9d88-bd294eaf28f2"/>
    <xsd:import namespace="0e806270-d121-4cfa-8b9b-1627ac8bf0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Templates" minOccurs="0"/>
                <xsd:element ref="ns4:CultureName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86a63-cfa1-41ab-9d88-bd294eaf28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06270-d121-4cfa-8b9b-1627ac8bf0dd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Templates" ma:index="2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Self_Registration_Enabled0" ma:index="24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0e806270-d121-4cfa-8b9b-1627ac8bf0dd" xsi:nil="true"/>
    <Self_Registration_Enabled xmlns="0e806270-d121-4cfa-8b9b-1627ac8bf0dd" xsi:nil="true"/>
    <Templates xmlns="0e806270-d121-4cfa-8b9b-1627ac8bf0dd" xsi:nil="true"/>
    <Student_Groups xmlns="0e806270-d121-4cfa-8b9b-1627ac8bf0dd">
      <UserInfo>
        <DisplayName/>
        <AccountId xsi:nil="true"/>
        <AccountType/>
      </UserInfo>
    </Student_Groups>
    <AppVersion xmlns="0e806270-d121-4cfa-8b9b-1627ac8bf0dd" xsi:nil="true"/>
    <Invited_Teachers xmlns="0e806270-d121-4cfa-8b9b-1627ac8bf0dd" xsi:nil="true"/>
    <Self_Registration_Enabled0 xmlns="0e806270-d121-4cfa-8b9b-1627ac8bf0dd" xsi:nil="true"/>
    <Students xmlns="0e806270-d121-4cfa-8b9b-1627ac8bf0dd">
      <UserInfo>
        <DisplayName/>
        <AccountId xsi:nil="true"/>
        <AccountType/>
      </UserInfo>
    </Students>
    <CultureName xmlns="0e806270-d121-4cfa-8b9b-1627ac8bf0dd" xsi:nil="true"/>
    <Has_Teacher_Only_SectionGroup xmlns="0e806270-d121-4cfa-8b9b-1627ac8bf0dd" xsi:nil="true"/>
    <FolderType xmlns="0e806270-d121-4cfa-8b9b-1627ac8bf0dd" xsi:nil="true"/>
    <Owner xmlns="0e806270-d121-4cfa-8b9b-1627ac8bf0dd">
      <UserInfo>
        <DisplayName/>
        <AccountId xsi:nil="true"/>
        <AccountType/>
      </UserInfo>
    </Owner>
    <Is_Collaboration_Space_Locked xmlns="0e806270-d121-4cfa-8b9b-1627ac8bf0dd" xsi:nil="true"/>
    <NotebookType xmlns="0e806270-d121-4cfa-8b9b-1627ac8bf0dd" xsi:nil="true"/>
    <Teachers xmlns="0e806270-d121-4cfa-8b9b-1627ac8bf0dd">
      <UserInfo>
        <DisplayName/>
        <AccountId xsi:nil="true"/>
        <AccountType/>
      </UserInfo>
    </Teachers>
    <DefaultSectionNames xmlns="0e806270-d121-4cfa-8b9b-1627ac8bf0d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091605-A510-44E6-BEBF-4ACCC43E7D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86a63-cfa1-41ab-9d88-bd294eaf28f2"/>
    <ds:schemaRef ds:uri="0e806270-d121-4cfa-8b9b-1627ac8bf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3D859D-DB19-4B4B-B47B-6754F319D4B7}">
  <ds:schemaRefs>
    <ds:schemaRef ds:uri="83c86a63-cfa1-41ab-9d88-bd294eaf28f2"/>
    <ds:schemaRef ds:uri="http://schemas.microsoft.com/office/2006/documentManagement/types"/>
    <ds:schemaRef ds:uri="http://purl.org/dc/elements/1.1/"/>
    <ds:schemaRef ds:uri="0e806270-d121-4cfa-8b9b-1627ac8bf0dd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9B7BA75-0FED-43A1-8893-B823C3A764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2567</TotalTime>
  <Words>930</Words>
  <Application>Microsoft Office PowerPoint</Application>
  <PresentationFormat>On-screen Show (4:3)</PresentationFormat>
  <Paragraphs>130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Carmela Martinez</cp:lastModifiedBy>
  <cp:revision>119</cp:revision>
  <cp:lastPrinted>2019-08-09T14:39:49Z</cp:lastPrinted>
  <dcterms:created xsi:type="dcterms:W3CDTF">2014-12-29T15:18:45Z</dcterms:created>
  <dcterms:modified xsi:type="dcterms:W3CDTF">2019-08-30T20:11:16Z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0x010100C8EBAAB79ACCC74BB7EF086B3AE90D65</vt:lpwstr>
  </property>
</Properties>
</file>