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0" r:id="rId3"/>
    <p:sldId id="271" r:id="rId4"/>
    <p:sldId id="272" r:id="rId5"/>
    <p:sldId id="273" r:id="rId6"/>
    <p:sldId id="285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1D29-6824-47A7-B824-8C47930E1ED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5467-92F7-4B1E-8116-0CFC33FF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BBB1A-93A0-45CF-BD50-48154C7042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9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5A834-5BE5-4C99-9C41-E9CF762BA9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CB1C-EBE0-445E-B91D-777742FE245D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9A34-51F5-42C0-B60C-04AAAC94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F481-FE06-47F0-B09D-8FA2B723CF22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BE21-AE31-491E-9275-CF2596CF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9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4204-23A1-4F62-853F-50445159EB4D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0FAB-2D5A-41C0-AA39-65B89B535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3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6542-1EC7-4BEC-98E9-CF92C7A0CD1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1E34-97AD-47CC-ADC2-DA84A45E1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7D28-DDC0-4125-9167-130B367A6FBD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084B-B0D8-4F2B-A5A1-E6F931A5C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7305-6FBA-4A02-9C4B-7650DD5B5EAD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4636-BEE7-4CCB-A26F-1BD7425C3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368F-8FD9-4EE6-B136-25E0C7C3A69F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981B-F40A-457C-ABA2-F5F3785F0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2ED0-C137-4C5C-B7C8-37E3C841725B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9639-C92C-47FF-AB68-864AC3B19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DC43-ACDD-4C15-9164-FAECB00FDC7F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8855-2B07-48EE-8276-FF0BC490E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FAB4-CCEC-4E57-8510-30A4DBC6599B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0E8-939F-458A-A095-B934D84D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1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7028-8F74-47E6-9115-19B9842D5A0F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BE5A-1171-4F3D-9B1E-5B8742C5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7D60F-067F-462B-8BC4-8AD4F4796814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3EB0D-FFC2-4541-B79C-022F6E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7772400" cy="1066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sz="31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1524000" y="6400800"/>
            <a:ext cx="7854950" cy="457200"/>
          </a:xfrm>
        </p:spPr>
        <p:txBody>
          <a:bodyPr/>
          <a:lstStyle/>
          <a:p>
            <a:pPr marR="0" eaLnBrk="1" hangingPunct="1"/>
            <a:r>
              <a:rPr lang="en-US" sz="1800" dirty="0">
                <a:solidFill>
                  <a:schemeClr val="bg1"/>
                </a:solidFill>
                <a:cs typeface="Arial" charset="0"/>
              </a:rPr>
              <a:t>Dubai, UAE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038600" y="304801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white"/>
                </a:solidFill>
                <a:latin typeface="Constantia" pitchFamily="18" charset="0"/>
                <a:cs typeface="Estrangelo Edessa" pitchFamily="66" charset="0"/>
              </a:rPr>
              <a:t>Southwest Asia Today</a:t>
            </a:r>
            <a:endParaRPr lang="en-US" sz="3600">
              <a:solidFill>
                <a:prstClr val="white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66750"/>
          </a:xfrm>
        </p:spPr>
        <p:txBody>
          <a:bodyPr/>
          <a:lstStyle/>
          <a:p>
            <a:pPr eaLnBrk="1" hangingPunct="1"/>
            <a:r>
              <a:rPr lang="en-US" sz="4200" dirty="0"/>
              <a:t>Governments of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666750"/>
            <a:ext cx="4191000" cy="60388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Let’s review the different types of governments</a:t>
            </a:r>
          </a:p>
          <a:p>
            <a:pPr lvl="1" eaLnBrk="1" hangingPunct="1">
              <a:defRPr/>
            </a:pPr>
            <a:r>
              <a:rPr lang="en-US" dirty="0"/>
              <a:t>Absolute/Autocratic Monarchy</a:t>
            </a:r>
          </a:p>
          <a:p>
            <a:pPr lvl="1" eaLnBrk="1" hangingPunct="1">
              <a:defRPr/>
            </a:pPr>
            <a:r>
              <a:rPr lang="en-US" dirty="0"/>
              <a:t>Dictatorship</a:t>
            </a:r>
          </a:p>
          <a:p>
            <a:pPr lvl="1" eaLnBrk="1" hangingPunct="1">
              <a:defRPr/>
            </a:pPr>
            <a:r>
              <a:rPr lang="en-US" dirty="0"/>
              <a:t>Autocracy</a:t>
            </a:r>
          </a:p>
          <a:p>
            <a:pPr lvl="1" eaLnBrk="1" hangingPunct="1">
              <a:defRPr/>
            </a:pPr>
            <a:r>
              <a:rPr lang="en-US" dirty="0"/>
              <a:t>Oligarchy</a:t>
            </a:r>
          </a:p>
          <a:p>
            <a:pPr lvl="1" eaLnBrk="1" hangingPunct="1">
              <a:defRPr/>
            </a:pPr>
            <a:r>
              <a:rPr lang="en-US" dirty="0"/>
              <a:t>Democracy</a:t>
            </a:r>
          </a:p>
          <a:p>
            <a:pPr lvl="2" eaLnBrk="1" hangingPunct="1">
              <a:defRPr/>
            </a:pPr>
            <a:r>
              <a:rPr lang="en-US" dirty="0"/>
              <a:t>Parliamentary</a:t>
            </a:r>
          </a:p>
          <a:p>
            <a:pPr lvl="2" eaLnBrk="1" hangingPunct="1">
              <a:defRPr/>
            </a:pPr>
            <a:r>
              <a:rPr lang="en-US" dirty="0"/>
              <a:t>Presidential</a:t>
            </a:r>
          </a:p>
          <a:p>
            <a:pPr lvl="1" eaLnBrk="1" hangingPunct="1">
              <a:defRPr/>
            </a:pPr>
            <a:r>
              <a:rPr lang="en-US" dirty="0"/>
              <a:t>Theocracy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King Salman (SA)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President Erdogan (T)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Benjamin Netanyahu (Is.)</a:t>
            </a:r>
          </a:p>
          <a:p>
            <a:pPr eaLnBrk="1" hangingPunct="1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44038" name="Picture 6" descr="http://ts4.mm.bing.net/images/thumbnail.aspx?q=1309798248823&amp;id=a266692662a6ace7ea790b8bcc2c6d60&amp;url=http%3a%2f%2fi.telegraph.co.uk%2fmultimedia%2farchive%2f01294%2fBenjamin-Netanyahu_12945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43696"/>
            <a:ext cx="3810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0751"/>
            <a:ext cx="2667000" cy="27181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>
          <a:xfrm>
            <a:off x="8058256" y="152401"/>
            <a:ext cx="2642874" cy="291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1828800" y="685800"/>
            <a:ext cx="8686800" cy="5943600"/>
          </a:xfrm>
          <a:solidFill>
            <a:schemeClr val="bg2"/>
          </a:solidFill>
        </p:spPr>
        <p:txBody>
          <a:bodyPr/>
          <a:lstStyle/>
          <a:p>
            <a:r>
              <a:rPr lang="en-US" b="1" dirty="0"/>
              <a:t>SS7CG3 Compare and contrast various forms of government. </a:t>
            </a:r>
            <a:endParaRPr lang="en-US" dirty="0"/>
          </a:p>
          <a:p>
            <a:r>
              <a:rPr lang="en-US" dirty="0"/>
              <a:t>a. Explain citizen participation in autocratic and democratic governments [i.e., the role of citizens in choosing the leaders of Israel (parliamentary democracy), Saudi Arabia (autocratic monarchy), and Turkey (parliamentary democracy)]. </a:t>
            </a:r>
          </a:p>
          <a:p>
            <a:r>
              <a:rPr lang="en-US" dirty="0"/>
              <a:t>b. Describe the two predominant forms of democratic governments: parliamentary and presidential.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/>
              <a:t>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066925"/>
            <a:ext cx="8763000" cy="4694238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/>
              <a:t>Parliamentary Democracy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Prime Minister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Parliament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elected </a:t>
            </a:r>
            <a:r>
              <a:rPr lang="en-US" dirty="0"/>
              <a:t>by the people (exception to the rule)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/>
              <a:t>Parliament is known as </a:t>
            </a:r>
            <a:r>
              <a:rPr lang="en-US" dirty="0">
                <a:solidFill>
                  <a:srgbClr val="FF0000"/>
                </a:solidFill>
              </a:rPr>
              <a:t>Knesset</a:t>
            </a:r>
            <a:r>
              <a:rPr lang="en-US" dirty="0"/>
              <a:t> </a:t>
            </a:r>
            <a:r>
              <a:rPr lang="en-US" sz="2000" b="1" dirty="0"/>
              <a:t>(120 members, 4 yr. terms)</a:t>
            </a:r>
          </a:p>
          <a:p>
            <a:pPr lvl="1" eaLnBrk="1" hangingPunct="1"/>
            <a:r>
              <a:rPr lang="en-US" dirty="0"/>
              <a:t>Coalition government of many parties. </a:t>
            </a:r>
          </a:p>
          <a:p>
            <a:pPr lvl="1" eaLnBrk="1" hangingPunct="1"/>
            <a:r>
              <a:rPr lang="en-US" dirty="0"/>
              <a:t>Prime Minister is </a:t>
            </a:r>
            <a:r>
              <a:rPr lang="en-US" b="1" dirty="0">
                <a:solidFill>
                  <a:srgbClr val="FF0000"/>
                </a:solidFill>
              </a:rPr>
              <a:t>Benjamin Netanyahu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President (Reuven </a:t>
            </a:r>
            <a:r>
              <a:rPr lang="en-US" dirty="0" err="1"/>
              <a:t>Rivlin</a:t>
            </a:r>
            <a:r>
              <a:rPr lang="en-US" dirty="0"/>
              <a:t>) is a ceremonial role, not part of three branches</a:t>
            </a:r>
          </a:p>
          <a:p>
            <a:pPr lvl="1" eaLnBrk="1" hangingPunct="1"/>
            <a:r>
              <a:rPr lang="en-US" dirty="0"/>
              <a:t>Major issue is security.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u="sng" dirty="0">
                <a:solidFill>
                  <a:srgbClr val="FF0000"/>
                </a:solidFill>
              </a:rPr>
              <a:t>citizens</a:t>
            </a:r>
            <a:r>
              <a:rPr lang="en-US" dirty="0">
                <a:solidFill>
                  <a:srgbClr val="FF0000"/>
                </a:solidFill>
              </a:rPr>
              <a:t> can vote </a:t>
            </a:r>
            <a:r>
              <a:rPr lang="en-US" dirty="0"/>
              <a:t>and speak freely.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8097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0975"/>
            <a:ext cx="289718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4038600" cy="895350"/>
          </a:xfrm>
        </p:spPr>
        <p:txBody>
          <a:bodyPr/>
          <a:lstStyle/>
          <a:p>
            <a:pPr eaLnBrk="1" hangingPunct="1"/>
            <a:r>
              <a:rPr lang="en-US" dirty="0"/>
              <a:t>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018" y="1890250"/>
            <a:ext cx="8839200" cy="5105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700" dirty="0"/>
              <a:t>Islamic </a:t>
            </a:r>
            <a:r>
              <a:rPr lang="en-US" sz="2700" dirty="0">
                <a:solidFill>
                  <a:srgbClr val="FF0000"/>
                </a:solidFill>
              </a:rPr>
              <a:t>absolute/autocratic monarchy (Al-Saud dynasty)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The king inherits his position</a:t>
            </a:r>
            <a:endParaRPr lang="en-US" dirty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Qur’an is the constitution </a:t>
            </a:r>
            <a:r>
              <a:rPr lang="en-US" dirty="0"/>
              <a:t>of the country, which is governed on the basis of </a:t>
            </a:r>
            <a:r>
              <a:rPr lang="en-US" dirty="0">
                <a:solidFill>
                  <a:srgbClr val="FF0000"/>
                </a:solidFill>
              </a:rPr>
              <a:t>Islamic law 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Shari’a</a:t>
            </a:r>
            <a:r>
              <a:rPr lang="en-US" dirty="0"/>
              <a:t>).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No political parties and no national elections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/>
              <a:t>Cabinet is appointed by king (many are royal family members)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/>
              <a:t>Citizens (Women – first voted in 2015) elect local council members.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King of Saudi Arabia </a:t>
            </a:r>
            <a:r>
              <a:rPr lang="en-US" dirty="0"/>
              <a:t>is both </a:t>
            </a:r>
            <a:r>
              <a:rPr lang="en-US" dirty="0">
                <a:solidFill>
                  <a:srgbClr val="FF0000"/>
                </a:solidFill>
              </a:rPr>
              <a:t>chief of state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head of government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00"/>
                </a:solidFill>
              </a:rPr>
              <a:t>King Salman  </a:t>
            </a:r>
            <a:r>
              <a:rPr lang="en-US" dirty="0">
                <a:solidFill>
                  <a:srgbClr val="FF0000"/>
                </a:solidFill>
              </a:rPr>
              <a:t>inherited throne in Jan. 2015 when half-brother, King Abdullah, died (who had ruled since 2005).</a:t>
            </a:r>
            <a:endParaRPr lang="en-US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64008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http://www.bbc.com/news/world-middle-east-14703478</a:t>
            </a:r>
          </a:p>
        </p:txBody>
      </p:sp>
      <p:pic>
        <p:nvPicPr>
          <p:cNvPr id="2050" name="Picture 2" descr="Saudi Crown Prince Sal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r="12401"/>
          <a:stretch/>
        </p:blipFill>
        <p:spPr bwMode="auto">
          <a:xfrm>
            <a:off x="8305800" y="-76200"/>
            <a:ext cx="2209800" cy="20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-175002"/>
            <a:ext cx="5638800" cy="571500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Turkey-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0" y="609601"/>
            <a:ext cx="6324600" cy="4541837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FF0000"/>
                </a:solidFill>
              </a:rPr>
              <a:t>Presidential Democracy</a:t>
            </a:r>
          </a:p>
          <a:p>
            <a:pPr eaLnBrk="1" hangingPunct="1"/>
            <a:r>
              <a:rPr lang="en-US" sz="2200" dirty="0"/>
              <a:t>Unicameral legislature – </a:t>
            </a:r>
            <a:r>
              <a:rPr lang="en-US" sz="2200" dirty="0">
                <a:solidFill>
                  <a:srgbClr val="FF0000"/>
                </a:solidFill>
              </a:rPr>
              <a:t>Parliament</a:t>
            </a:r>
          </a:p>
          <a:p>
            <a:pPr lvl="1" eaLnBrk="1" hangingPunct="1"/>
            <a:r>
              <a:rPr lang="en-US" sz="2200" dirty="0">
                <a:solidFill>
                  <a:srgbClr val="FF0000"/>
                </a:solidFill>
              </a:rPr>
              <a:t>Grand National Assembly of Turkey</a:t>
            </a:r>
          </a:p>
          <a:p>
            <a:pPr lvl="1" eaLnBrk="1" hangingPunct="1"/>
            <a:r>
              <a:rPr lang="en-US" sz="2200" dirty="0"/>
              <a:t>600 directly-elected representatives</a:t>
            </a:r>
          </a:p>
          <a:p>
            <a:pPr eaLnBrk="1" hangingPunct="1"/>
            <a:r>
              <a:rPr lang="en-US" sz="2200" dirty="0"/>
              <a:t>Head of Government: </a:t>
            </a:r>
            <a:r>
              <a:rPr lang="en-US" sz="2200" dirty="0">
                <a:solidFill>
                  <a:srgbClr val="FF0000"/>
                </a:solidFill>
              </a:rPr>
              <a:t>President elected </a:t>
            </a:r>
            <a:r>
              <a:rPr lang="en-US" sz="2200" dirty="0"/>
              <a:t>by people for five-year term</a:t>
            </a:r>
          </a:p>
          <a:p>
            <a:pPr lvl="1" eaLnBrk="1" hangingPunct="1"/>
            <a:r>
              <a:rPr lang="en-US" sz="2200" dirty="0">
                <a:solidFill>
                  <a:srgbClr val="FF0000"/>
                </a:solidFill>
              </a:rPr>
              <a:t>President Erdogan </a:t>
            </a:r>
            <a:r>
              <a:rPr lang="en-US" sz="2200" dirty="0"/>
              <a:t>(2018) (Took more powers than he was supposed to, and citizens voted in April 2017 to grant sweeping powers to the President.) – re-elected again in June 2018</a:t>
            </a:r>
          </a:p>
          <a:p>
            <a:pPr eaLnBrk="1" hangingPunct="1"/>
            <a:r>
              <a:rPr lang="en-US" sz="2200" dirty="0">
                <a:solidFill>
                  <a:srgbClr val="FF0000"/>
                </a:solidFill>
              </a:rPr>
              <a:t>Has limited freedom of speech </a:t>
            </a:r>
            <a:r>
              <a:rPr lang="en-US" sz="2200" dirty="0"/>
              <a:t>– arrests of journalists, changed Turkey’s constitution  </a:t>
            </a:r>
          </a:p>
          <a:p>
            <a:pPr eaLnBrk="1" hangingPunct="1"/>
            <a:r>
              <a:rPr lang="en-US" sz="2200" dirty="0"/>
              <a:t>Survived a coup in 2016</a:t>
            </a:r>
          </a:p>
          <a:p>
            <a:pPr eaLnBrk="1" hangingPunct="1"/>
            <a:r>
              <a:rPr lang="en-US" sz="2200" dirty="0"/>
              <a:t>Accusations of corrupt elections</a:t>
            </a:r>
          </a:p>
          <a:p>
            <a:pPr eaLnBrk="1" hangingPunct="1"/>
            <a:r>
              <a:rPr lang="en-US" sz="2200" dirty="0">
                <a:solidFill>
                  <a:srgbClr val="FF0000"/>
                </a:solidFill>
              </a:rPr>
              <a:t>18 and over voting rights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200400"/>
            <a:ext cx="23880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4114800" cy="895350"/>
          </a:xfrm>
        </p:spPr>
        <p:txBody>
          <a:bodyPr/>
          <a:lstStyle/>
          <a:p>
            <a:pPr eaLnBrk="1" hangingPunct="1"/>
            <a:r>
              <a:rPr lang="en-US" dirty="0"/>
              <a:t>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54102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Ayatollah Ali Khamenei </a:t>
            </a:r>
            <a:r>
              <a:rPr lang="en-US" sz="2400" dirty="0"/>
              <a:t>is the Head of Government(1989-present)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/>
              <a:t>Religious leader – </a:t>
            </a:r>
            <a:r>
              <a:rPr lang="en-US" dirty="0">
                <a:solidFill>
                  <a:srgbClr val="FF0000"/>
                </a:solidFill>
              </a:rPr>
              <a:t>theocracy</a:t>
            </a:r>
          </a:p>
          <a:p>
            <a:pPr lvl="2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Supreme Leader</a:t>
            </a:r>
            <a:r>
              <a:rPr lang="en-US" dirty="0"/>
              <a:t>” according to Qur’an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Appointed by special committee for life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Election</a:t>
            </a:r>
            <a:r>
              <a:rPr lang="en-US" sz="2400" dirty="0"/>
              <a:t> of president in June 2013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</a:rPr>
              <a:t>Citizens 18 and over can vote.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President Hasan </a:t>
            </a:r>
            <a:r>
              <a:rPr lang="en-US" sz="2400" dirty="0" err="1">
                <a:solidFill>
                  <a:srgbClr val="FF0000"/>
                </a:solidFill>
              </a:rPr>
              <a:t>Ruhani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/>
              <a:t>“My government will be one of prudence and hope and my message is about saving the economy, reviving ethics and interaction with the world.”</a:t>
            </a:r>
          </a:p>
        </p:txBody>
      </p:sp>
      <p:pic>
        <p:nvPicPr>
          <p:cNvPr id="78850" name="Picture 2" descr="Iran Supreme Leader Ayatollah Ali Khamenei had some tough talk for the U.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91" y="457200"/>
            <a:ext cx="30949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 descr="http://l.yimg.com/bt/api/res/1.2/Na6f_BHTycEGVtrVas2NdQ--/YXBwaWQ9eW5ld3M7cT04NTt3PTMxMA--/http:/media.zenfs.com/en/blogs/theenvoy/khamen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1"/>
            <a:ext cx="3257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62" y="4419601"/>
            <a:ext cx="3267388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Wingdings</vt:lpstr>
      <vt:lpstr>Wingdings 2</vt:lpstr>
      <vt:lpstr>Flow</vt:lpstr>
      <vt:lpstr>    </vt:lpstr>
      <vt:lpstr>Governments of Middle East</vt:lpstr>
      <vt:lpstr>PowerPoint Presentation</vt:lpstr>
      <vt:lpstr>Israel</vt:lpstr>
      <vt:lpstr>Saudi Arabia</vt:lpstr>
      <vt:lpstr>Turkey-</vt:lpstr>
      <vt:lpstr>Iran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Carmela Martinez</dc:creator>
  <cp:lastModifiedBy>Carmela Martinez</cp:lastModifiedBy>
  <cp:revision>1</cp:revision>
  <dcterms:created xsi:type="dcterms:W3CDTF">2019-11-12T21:24:49Z</dcterms:created>
  <dcterms:modified xsi:type="dcterms:W3CDTF">2019-11-12T21:25:23Z</dcterms:modified>
</cp:coreProperties>
</file>