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5" r:id="rId4"/>
    <p:sldId id="267" r:id="rId5"/>
    <p:sldId id="269" r:id="rId6"/>
    <p:sldId id="271" r:id="rId7"/>
    <p:sldId id="273" r:id="rId8"/>
    <p:sldId id="27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3FAD9-515A-4068-8043-0CB93E69B557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CB88F-D02E-4A0A-A4FA-6119A4BDB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920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3FAD9-515A-4068-8043-0CB93E69B557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CB88F-D02E-4A0A-A4FA-6119A4BDB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93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3FAD9-515A-4068-8043-0CB93E69B557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CB88F-D02E-4A0A-A4FA-6119A4BDB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23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3FAD9-515A-4068-8043-0CB93E69B557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CB88F-D02E-4A0A-A4FA-6119A4BDB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666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3FAD9-515A-4068-8043-0CB93E69B557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CB88F-D02E-4A0A-A4FA-6119A4BDB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798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3FAD9-515A-4068-8043-0CB93E69B557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CB88F-D02E-4A0A-A4FA-6119A4BDB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344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3FAD9-515A-4068-8043-0CB93E69B557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CB88F-D02E-4A0A-A4FA-6119A4BDB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382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3FAD9-515A-4068-8043-0CB93E69B557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CB88F-D02E-4A0A-A4FA-6119A4BDB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735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3FAD9-515A-4068-8043-0CB93E69B557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CB88F-D02E-4A0A-A4FA-6119A4BDB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962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3FAD9-515A-4068-8043-0CB93E69B557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CB88F-D02E-4A0A-A4FA-6119A4BDB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776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3FAD9-515A-4068-8043-0CB93E69B557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CB88F-D02E-4A0A-A4FA-6119A4BDB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333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03FAD9-515A-4068-8043-0CB93E69B557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CCB88F-D02E-4A0A-A4FA-6119A4BDB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250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770185" y="-291282"/>
            <a:ext cx="8651630" cy="7440563"/>
          </a:xfrm>
          <a:prstGeom prst="ellipse">
            <a:avLst/>
          </a:prstGeom>
          <a:solidFill>
            <a:srgbClr val="A69288"/>
          </a:solidFill>
          <a:ln w="285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5185587"/>
            <a:ext cx="12192000" cy="1041009"/>
          </a:xfrm>
          <a:prstGeom prst="rect">
            <a:avLst/>
          </a:prstGeom>
          <a:solidFill>
            <a:srgbClr val="99DFDD"/>
          </a:solidFill>
          <a:ln w="285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89627" y="1981970"/>
            <a:ext cx="8944051" cy="280076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dirty="0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prstClr val="white"/>
                </a:solidFill>
                <a:effectLst>
                  <a:glow rad="101600">
                    <a:srgbClr val="99DFDD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KG Second Chances Solid" panose="02000000000000000000" pitchFamily="2" charset="0"/>
              </a:rPr>
              <a:t>Environmental</a:t>
            </a:r>
          </a:p>
          <a:p>
            <a:pPr algn="ctr"/>
            <a:r>
              <a:rPr lang="en-US" sz="8800" b="1" dirty="0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prstClr val="white"/>
                </a:solidFill>
                <a:effectLst>
                  <a:glow rad="101600">
                    <a:srgbClr val="99DFDD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KG Second Chances Solid" panose="02000000000000000000" pitchFamily="2" charset="0"/>
              </a:rPr>
              <a:t>Issues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378638" y="5222856"/>
            <a:ext cx="956603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prstClr val="black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Pollution &amp; </a:t>
            </a:r>
          </a:p>
          <a:p>
            <a:pPr algn="ctr"/>
            <a:r>
              <a:rPr lang="en-US" sz="2800" dirty="0">
                <a:solidFill>
                  <a:prstClr val="black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Unequal Distribution of Water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312984" y="1140889"/>
            <a:ext cx="956603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prstClr val="black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Southwest Asia’s</a:t>
            </a:r>
          </a:p>
        </p:txBody>
      </p:sp>
    </p:spTree>
    <p:extLst>
      <p:ext uri="{BB962C8B-B14F-4D97-AF65-F5344CB8AC3E}">
        <p14:creationId xmlns:p14="http://schemas.microsoft.com/office/powerpoint/2010/main" val="920429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rot="5400000">
            <a:off x="2667000" y="-2667000"/>
            <a:ext cx="6858000" cy="121920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66800" y="0"/>
            <a:ext cx="10058400" cy="6858000"/>
          </a:xfrm>
          <a:prstGeom prst="rect">
            <a:avLst/>
          </a:prstGeom>
          <a:solidFill>
            <a:srgbClr val="C4EECA"/>
          </a:solidFill>
          <a:ln w="285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28962" y="-109977"/>
            <a:ext cx="5865388" cy="16312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0000" b="1" dirty="0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rgbClr val="A69288"/>
                </a:solidFill>
                <a:effectLst>
                  <a:glow rad="101600">
                    <a:srgbClr val="99DFDD">
                      <a:alpha val="60000"/>
                    </a:srgb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KG Second Chances Solid" panose="02000000000000000000" pitchFamily="2" charset="0"/>
              </a:rPr>
              <a:t>Pollution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165276" y="1409310"/>
            <a:ext cx="9959924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prstClr val="black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Many countries in Southwest Asia are experiencing the increasing problem of water pollution.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000" dirty="0">
              <a:solidFill>
                <a:prstClr val="black"/>
              </a:solidFill>
              <a:latin typeface="KBScaredStraight" panose="02000603000000000000" pitchFamily="2" charset="0"/>
              <a:ea typeface="KBScaredStraight" panose="02000603000000000000" pitchFamily="2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prstClr val="black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Farmers have begun using chemical fertilizers that run off from the fields and contaminate water supplies.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prstClr val="black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Chemicals also lead to salt build-up in the soil, which eventually makes farming in those areas  impossible.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000" dirty="0">
              <a:solidFill>
                <a:prstClr val="black"/>
              </a:solidFill>
              <a:latin typeface="KBScaredStraight" panose="02000603000000000000" pitchFamily="2" charset="0"/>
              <a:ea typeface="KBScaredStraight" panose="02000603000000000000" pitchFamily="2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prstClr val="black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Rapid growth of industry in cities and towns has caused garbage and sewage to build up in rivers and streams.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solidFill>
                <a:prstClr val="black"/>
              </a:solidFill>
              <a:latin typeface="KBScaredStraight" panose="02000603000000000000" pitchFamily="2" charset="0"/>
              <a:ea typeface="KBScaredStraight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7321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 Ways People Contribute to Water Stress</a:t>
            </a:r>
            <a:br>
              <a:rPr lang="en-US" dirty="0" smtClean="0"/>
            </a:br>
            <a:r>
              <a:rPr lang="en-US" dirty="0" smtClean="0"/>
              <a:t>*taken from unwater.org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Excessive withdrawal from surface waters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Excessive withdrawal from underground aquifers (compounded by pesticides and fertilizers leeching into aquifers from farming land)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Pollution of freshwater sources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Inefficient use of freshwater (excessive consumption by individuals, poor irrigation systems, leakage in water delivery systems)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5915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rot="5400000">
            <a:off x="2667000" y="-2667000"/>
            <a:ext cx="6858000" cy="121920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66800" y="0"/>
            <a:ext cx="10058400" cy="6858000"/>
          </a:xfrm>
          <a:prstGeom prst="rect">
            <a:avLst/>
          </a:prstGeom>
          <a:solidFill>
            <a:srgbClr val="C4EECA"/>
          </a:solidFill>
          <a:ln w="285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-114996" y="-80175"/>
            <a:ext cx="12421991" cy="147732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000" b="1" dirty="0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rgbClr val="A69288"/>
                </a:solidFill>
                <a:effectLst>
                  <a:glow rad="101600">
                    <a:srgbClr val="99DFDD">
                      <a:alpha val="60000"/>
                    </a:srgb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KG Second Chances Solid" panose="02000000000000000000" pitchFamily="2" charset="0"/>
              </a:rPr>
              <a:t>Enough Water?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165276" y="1409310"/>
            <a:ext cx="9959924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prstClr val="black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Water availability is a major concern in Southwest Asia.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prstClr val="black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Less than 1% of the world’s fresh water is available to the area’s inhabitants (5% of the world’s population).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000" dirty="0">
              <a:solidFill>
                <a:prstClr val="black"/>
              </a:solidFill>
              <a:latin typeface="KBScaredStraight" panose="02000603000000000000" pitchFamily="2" charset="0"/>
              <a:ea typeface="KBScaredStraight" panose="02000603000000000000" pitchFamily="2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prstClr val="black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There is simply not enough water available to meet the population’s needs.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prstClr val="black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Middle Eastern countries are constantly in conflict over these water problems.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000" dirty="0">
              <a:solidFill>
                <a:prstClr val="black"/>
              </a:solidFill>
              <a:latin typeface="KBScaredStraight" panose="02000603000000000000" pitchFamily="2" charset="0"/>
              <a:ea typeface="KBScaredStraight" panose="02000603000000000000" pitchFamily="2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prstClr val="black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Let’s take a look at how water is distributed in several of these countries.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solidFill>
                <a:prstClr val="black"/>
              </a:solidFill>
              <a:latin typeface="KBScaredStraight" panose="02000603000000000000" pitchFamily="2" charset="0"/>
              <a:ea typeface="KBScaredStraight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4340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rot="5400000">
            <a:off x="2667000" y="-2667000"/>
            <a:ext cx="6858000" cy="121920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66800" y="0"/>
            <a:ext cx="10058400" cy="6858000"/>
          </a:xfrm>
          <a:prstGeom prst="rect">
            <a:avLst/>
          </a:prstGeom>
          <a:solidFill>
            <a:srgbClr val="C4EECA"/>
          </a:solidFill>
          <a:ln w="285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723969" y="-109977"/>
            <a:ext cx="4875374" cy="16312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0000" b="1" dirty="0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rgbClr val="A69288"/>
                </a:solidFill>
                <a:effectLst>
                  <a:glow rad="101600">
                    <a:srgbClr val="99DFDD">
                      <a:alpha val="60000"/>
                    </a:srgb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KG Second Chances Solid" panose="02000000000000000000" pitchFamily="2" charset="0"/>
              </a:rPr>
              <a:t>Turkey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116038" y="1631216"/>
            <a:ext cx="995992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Turkey has a “water advantage” over other Middle Eastern countries because the Tigris and Euphrates rivers form in the country’s highlands.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>
              <a:solidFill>
                <a:prstClr val="black"/>
              </a:solidFill>
              <a:latin typeface="KBScaredStraight" panose="02000603000000000000" pitchFamily="2" charset="0"/>
              <a:ea typeface="KBScaredStraight" panose="02000603000000000000" pitchFamily="2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Turkey has developed the Southeastern Anatolia Project, which consists of 22 dams and 19 hydroelectric plants along the Euphrates River.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This project has greatly improved the standard of living for Turkey’s citizens.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>
              <a:solidFill>
                <a:prstClr val="black"/>
              </a:solidFill>
              <a:latin typeface="KBScaredStraight" panose="02000603000000000000" pitchFamily="2" charset="0"/>
              <a:ea typeface="KBScaredStraight" panose="02000603000000000000" pitchFamily="2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Unfortunately, the country has had to deal with the increasing problem of water pollution.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In addition to chemical fertilizers and industrial wastes, the rivers have also been affected by oil spills in the Black Sea.</a:t>
            </a:r>
          </a:p>
        </p:txBody>
      </p:sp>
    </p:spTree>
    <p:extLst>
      <p:ext uri="{BB962C8B-B14F-4D97-AF65-F5344CB8AC3E}">
        <p14:creationId xmlns:p14="http://schemas.microsoft.com/office/powerpoint/2010/main" val="3406049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rot="5400000">
            <a:off x="2667000" y="-2667000"/>
            <a:ext cx="6858000" cy="121920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66800" y="0"/>
            <a:ext cx="10058400" cy="6858000"/>
          </a:xfrm>
          <a:prstGeom prst="rect">
            <a:avLst/>
          </a:prstGeom>
          <a:solidFill>
            <a:srgbClr val="C4EECA"/>
          </a:solidFill>
          <a:ln w="285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257932" y="-109977"/>
            <a:ext cx="3807453" cy="16312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0000" b="1" dirty="0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rgbClr val="A69288"/>
                </a:solidFill>
                <a:effectLst>
                  <a:glow rad="101600">
                    <a:srgbClr val="99DFDD">
                      <a:alpha val="60000"/>
                    </a:srgb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KG Second Chances Solid" panose="02000000000000000000" pitchFamily="2" charset="0"/>
              </a:rPr>
              <a:t>Syria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165276" y="1409310"/>
            <a:ext cx="995992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prstClr val="black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The dams that Turkey built along the Euphrates have greatly reduced the amount of water reaching Syria (40% less).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solidFill>
                <a:prstClr val="black"/>
              </a:solidFill>
              <a:latin typeface="KBScaredStraight" panose="02000603000000000000" pitchFamily="2" charset="0"/>
              <a:ea typeface="KBScaredStraight" panose="02000603000000000000" pitchFamily="2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prstClr val="black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Syria already suffers from food shortages, and irrigating new land is extremely difficult with the diminished water supply from the Euphrates.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solidFill>
                <a:prstClr val="black"/>
              </a:solidFill>
              <a:latin typeface="KBScaredStraight" panose="02000603000000000000" pitchFamily="2" charset="0"/>
              <a:ea typeface="KBScaredStraight" panose="02000603000000000000" pitchFamily="2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prstClr val="black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In order to keep some water in the country, Syria has also built dams along the river.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prstClr val="black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This has reduced the river’s flow into Iraq, thus causing more conflict.</a:t>
            </a:r>
          </a:p>
        </p:txBody>
      </p:sp>
    </p:spTree>
    <p:extLst>
      <p:ext uri="{BB962C8B-B14F-4D97-AF65-F5344CB8AC3E}">
        <p14:creationId xmlns:p14="http://schemas.microsoft.com/office/powerpoint/2010/main" val="3898015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rot="5400000">
            <a:off x="2667000" y="-2667000"/>
            <a:ext cx="6858000" cy="121920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66800" y="0"/>
            <a:ext cx="10058400" cy="6858000"/>
          </a:xfrm>
          <a:prstGeom prst="rect">
            <a:avLst/>
          </a:prstGeom>
          <a:solidFill>
            <a:srgbClr val="C4EECA"/>
          </a:solidFill>
          <a:ln w="285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632233" y="-109977"/>
            <a:ext cx="3058851" cy="16312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0000" b="1" dirty="0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rgbClr val="A69288"/>
                </a:solidFill>
                <a:effectLst>
                  <a:glow rad="101600">
                    <a:srgbClr val="99DFDD">
                      <a:alpha val="60000"/>
                    </a:srgb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KG Second Chances Solid" panose="02000000000000000000" pitchFamily="2" charset="0"/>
              </a:rPr>
              <a:t>Iraq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165276" y="1409310"/>
            <a:ext cx="9959924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prstClr val="black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The dams that Turkey &amp; Syria built along the Euphrates have also greatly reduced the amount of water reaching Iraq (80% less).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prstClr val="black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This has negatively impacted the country’s food supply.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prstClr val="black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Wheat &amp; rice production has decreased dramatically, and many farmers are now without jobs.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>
              <a:solidFill>
                <a:prstClr val="black"/>
              </a:solidFill>
              <a:latin typeface="KBScaredStraight" panose="02000603000000000000" pitchFamily="2" charset="0"/>
              <a:ea typeface="KBScaredStraight" panose="02000603000000000000" pitchFamily="2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prstClr val="black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Iraq also faces water pollution problems as a result of industry and petroleum drilling equipment.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prstClr val="black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Also, three decades of warfare have caused damage to Iraq’s water treatment plants.</a:t>
            </a:r>
          </a:p>
        </p:txBody>
      </p:sp>
    </p:spTree>
    <p:extLst>
      <p:ext uri="{BB962C8B-B14F-4D97-AF65-F5344CB8AC3E}">
        <p14:creationId xmlns:p14="http://schemas.microsoft.com/office/powerpoint/2010/main" val="3624919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rot="5400000">
            <a:off x="2667000" y="-2667000"/>
            <a:ext cx="6858000" cy="121920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66800" y="0"/>
            <a:ext cx="10058400" cy="6858000"/>
          </a:xfrm>
          <a:prstGeom prst="rect">
            <a:avLst/>
          </a:prstGeom>
          <a:solidFill>
            <a:srgbClr val="C4EECA"/>
          </a:solidFill>
          <a:ln w="285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157745" y="-109977"/>
            <a:ext cx="4007828" cy="16312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0000" b="1" dirty="0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rgbClr val="A69288"/>
                </a:solidFill>
                <a:effectLst>
                  <a:glow rad="101600">
                    <a:srgbClr val="99DFDD">
                      <a:alpha val="60000"/>
                    </a:srgb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KG Second Chances Solid" panose="02000000000000000000" pitchFamily="2" charset="0"/>
              </a:rPr>
              <a:t>Israel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165276" y="1409310"/>
            <a:ext cx="9959924" cy="5493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700" dirty="0">
                <a:solidFill>
                  <a:prstClr val="black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Since its creation in 1948, Israel has developed new technology and advanced  farming techniques that have turned the once-barren desert land into farmland.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700" dirty="0">
              <a:solidFill>
                <a:prstClr val="black"/>
              </a:solidFill>
              <a:latin typeface="KBScaredStraight" panose="02000603000000000000" pitchFamily="2" charset="0"/>
              <a:ea typeface="KBScaredStraight" panose="02000603000000000000" pitchFamily="2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700" dirty="0">
                <a:solidFill>
                  <a:prstClr val="black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Because rainfall is down, Israel has to rely on drawing water from its aquifers (underground layer of rock and sand that contains water).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700" dirty="0">
                <a:solidFill>
                  <a:prstClr val="black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Unfortunately, the aquifers are in jeopardy because more water is taken out than is replenished by rain.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700" dirty="0">
              <a:solidFill>
                <a:prstClr val="black"/>
              </a:solidFill>
              <a:latin typeface="KBScaredStraight" panose="02000603000000000000" pitchFamily="2" charset="0"/>
              <a:ea typeface="KBScaredStraight" panose="02000603000000000000" pitchFamily="2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700" dirty="0">
                <a:solidFill>
                  <a:prstClr val="black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Israel has been involved in many conflicts over water rights to the Jordan River with Syria, Jordan, and Palestine.</a:t>
            </a:r>
          </a:p>
        </p:txBody>
      </p:sp>
    </p:spTree>
    <p:extLst>
      <p:ext uri="{BB962C8B-B14F-4D97-AF65-F5344CB8AC3E}">
        <p14:creationId xmlns:p14="http://schemas.microsoft.com/office/powerpoint/2010/main" val="1220292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565</Words>
  <Application>Microsoft Office PowerPoint</Application>
  <PresentationFormat>Widescreen</PresentationFormat>
  <Paragraphs>54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KBScaredStraight</vt:lpstr>
      <vt:lpstr>KG Second Chances Solid</vt:lpstr>
      <vt:lpstr>Office Theme</vt:lpstr>
      <vt:lpstr>PowerPoint Presentation</vt:lpstr>
      <vt:lpstr>PowerPoint Presentation</vt:lpstr>
      <vt:lpstr>4 Ways People Contribute to Water Stress *taken from unwater.org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Cobb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Carmela Martinez</dc:creator>
  <cp:lastModifiedBy>Carmela Martinez</cp:lastModifiedBy>
  <cp:revision>1</cp:revision>
  <dcterms:created xsi:type="dcterms:W3CDTF">2016-08-24T22:37:18Z</dcterms:created>
  <dcterms:modified xsi:type="dcterms:W3CDTF">2016-08-24T22:37:54Z</dcterms:modified>
</cp:coreProperties>
</file>