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60" r:id="rId12"/>
    <p:sldId id="257" r:id="rId13"/>
    <p:sldId id="261" r:id="rId14"/>
    <p:sldId id="268" r:id="rId15"/>
    <p:sldId id="269" r:id="rId16"/>
    <p:sldId id="258" r:id="rId17"/>
    <p:sldId id="265" r:id="rId18"/>
    <p:sldId id="262" r:id="rId19"/>
    <p:sldId id="264" r:id="rId20"/>
    <p:sldId id="270" r:id="rId21"/>
    <p:sldId id="259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6" r:id="rId30"/>
    <p:sldId id="278" r:id="rId31"/>
    <p:sldId id="284" r:id="rId32"/>
    <p:sldId id="287" r:id="rId33"/>
    <p:sldId id="285" r:id="rId34"/>
    <p:sldId id="273" r:id="rId35"/>
    <p:sldId id="288" r:id="rId36"/>
    <p:sldId id="291" r:id="rId37"/>
    <p:sldId id="289" r:id="rId38"/>
    <p:sldId id="293" r:id="rId39"/>
    <p:sldId id="292" r:id="rId40"/>
    <p:sldId id="294" r:id="rId41"/>
    <p:sldId id="296" r:id="rId42"/>
    <p:sldId id="297" r:id="rId43"/>
    <p:sldId id="298" r:id="rId44"/>
    <p:sldId id="290" r:id="rId45"/>
    <p:sldId id="299" r:id="rId46"/>
    <p:sldId id="295" r:id="rId47"/>
    <p:sldId id="300" r:id="rId48"/>
    <p:sldId id="301" r:id="rId4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422C16"/>
    <a:srgbClr val="0C788E"/>
    <a:srgbClr val="025198"/>
    <a:srgbClr val="000099"/>
    <a:srgbClr val="1C1C1C"/>
    <a:srgbClr val="4D4D4D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52" autoAdjust="0"/>
  </p:normalViewPr>
  <p:slideViewPr>
    <p:cSldViewPr>
      <p:cViewPr varScale="1">
        <p:scale>
          <a:sx n="63" d="100"/>
          <a:sy n="63" d="100"/>
        </p:scale>
        <p:origin x="8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1716-A16C-4ECB-801C-DAA48BD1813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47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A866-FB5E-43A3-AD20-B0C0168AB4F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6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1716-A16C-4ECB-801C-DAA48BD1813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B2E0-31B2-4DDF-B2C3-DC4594AD6AE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D9FC-DCE4-4337-91D8-B40D3780C28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EA7E-C3B8-44CE-B872-70344AB570A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F29A-41A1-4B55-B39B-F3C9749EC05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749A-2E48-4A0D-A4EC-F3AE9B3BEC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AEFA-D6B7-4406-A8A3-9450EE4D40D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1B85-19F7-4E46-8AF7-E56ADB741FB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7269-AA90-47C1-B3C3-080E893A02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A866-FB5E-43A3-AD20-B0C0168AB4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29EA7-4192-47ED-BA90-DEC0295B11D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9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29EA7-4192-47ED-BA90-DEC0295B11D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1716-A16C-4ECB-801C-DAA48BD1813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B2E0-31B2-4DDF-B2C3-DC4594AD6AE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D9FC-DCE4-4337-91D8-B40D3780C28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EA7E-C3B8-44CE-B872-70344AB570A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F29A-41A1-4B55-B39B-F3C9749EC05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749A-2E48-4A0D-A4EC-F3AE9B3BEC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AEFA-D6B7-4406-A8A3-9450EE4D40D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1B85-19F7-4E46-8AF7-E56ADB741FB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B2E0-31B2-4DDF-B2C3-DC4594AD6AE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84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7269-AA90-47C1-B3C3-080E893A02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A866-FB5E-43A3-AD20-B0C0168AB4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29EA7-4192-47ED-BA90-DEC0295B11D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1716-A16C-4ECB-801C-DAA48BD1813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B2E0-31B2-4DDF-B2C3-DC4594AD6AE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5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D9FC-DCE4-4337-91D8-B40D3780C28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EA7E-C3B8-44CE-B872-70344AB570A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F29A-41A1-4B55-B39B-F3C9749EC05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749A-2E48-4A0D-A4EC-F3AE9B3BEC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AEFA-D6B7-4406-A8A3-9450EE4D40D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D9FC-DCE4-4337-91D8-B40D3780C28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1B85-19F7-4E46-8AF7-E56ADB741FB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7269-AA90-47C1-B3C3-080E893A02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A866-FB5E-43A3-AD20-B0C0168AB4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5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29EA7-4192-47ED-BA90-DEC0295B11D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1716-A16C-4ECB-801C-DAA48BD1813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B2E0-31B2-4DDF-B2C3-DC4594AD6AE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D9FC-DCE4-4337-91D8-B40D3780C28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EA7E-C3B8-44CE-B872-70344AB570A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F29A-41A1-4B55-B39B-F3C9749EC05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749A-2E48-4A0D-A4EC-F3AE9B3BEC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EA7E-C3B8-44CE-B872-70344AB570A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AEFA-D6B7-4406-A8A3-9450EE4D40D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1B85-19F7-4E46-8AF7-E56ADB741FB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7269-AA90-47C1-B3C3-080E893A02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A866-FB5E-43A3-AD20-B0C0168AB4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29EA7-4192-47ED-BA90-DEC0295B11D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1716-A16C-4ECB-801C-DAA48BD1813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B2E0-31B2-4DDF-B2C3-DC4594AD6AE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D9FC-DCE4-4337-91D8-B40D3780C28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EA7E-C3B8-44CE-B872-70344AB570A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F29A-41A1-4B55-B39B-F3C9749EC05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F29A-41A1-4B55-B39B-F3C9749EC05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9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749A-2E48-4A0D-A4EC-F3AE9B3BEC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AEFA-D6B7-4406-A8A3-9450EE4D40D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1B85-19F7-4E46-8AF7-E56ADB741FB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7269-AA90-47C1-B3C3-080E893A02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A866-FB5E-43A3-AD20-B0C0168AB4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29EA7-4192-47ED-BA90-DEC0295B11D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1716-A16C-4ECB-801C-DAA48BD1813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B2E0-31B2-4DDF-B2C3-DC4594AD6AE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D9FC-DCE4-4337-91D8-B40D3780C28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EA7E-C3B8-44CE-B872-70344AB570A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749A-2E48-4A0D-A4EC-F3AE9B3BEC9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81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F29A-41A1-4B55-B39B-F3C9749EC05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749A-2E48-4A0D-A4EC-F3AE9B3BEC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AEFA-D6B7-4406-A8A3-9450EE4D40D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1B85-19F7-4E46-8AF7-E56ADB741FB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7269-AA90-47C1-B3C3-080E893A02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A866-FB5E-43A3-AD20-B0C0168AB4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29EA7-4192-47ED-BA90-DEC0295B11D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1716-A16C-4ECB-801C-DAA48BD1813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B2E0-31B2-4DDF-B2C3-DC4594AD6AE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D9FC-DCE4-4337-91D8-B40D3780C28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AEFA-D6B7-4406-A8A3-9450EE4D40D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9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EA7E-C3B8-44CE-B872-70344AB570A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F29A-41A1-4B55-B39B-F3C9749EC05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749A-2E48-4A0D-A4EC-F3AE9B3BEC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AEFA-D6B7-4406-A8A3-9450EE4D40D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1B85-19F7-4E46-8AF7-E56ADB741FB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7269-AA90-47C1-B3C3-080E893A02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A866-FB5E-43A3-AD20-B0C0168AB4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29EA7-4192-47ED-BA90-DEC0295B11D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1716-A16C-4ECB-801C-DAA48BD1813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B2E0-31B2-4DDF-B2C3-DC4594AD6AE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1B85-19F7-4E46-8AF7-E56ADB741FB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9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D9FC-DCE4-4337-91D8-B40D3780C28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EA7E-C3B8-44CE-B872-70344AB570A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F29A-41A1-4B55-B39B-F3C9749EC05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749A-2E48-4A0D-A4EC-F3AE9B3BEC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AEFA-D6B7-4406-A8A3-9450EE4D40D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1B85-19F7-4E46-8AF7-E56ADB741FB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7269-AA90-47C1-B3C3-080E893A02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A866-FB5E-43A3-AD20-B0C0168AB4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29EA7-4192-47ED-BA90-DEC0295B11D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1716-A16C-4ECB-801C-DAA48BD1813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7269-AA90-47C1-B3C3-080E893A02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90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B2E0-31B2-4DDF-B2C3-DC4594AD6AE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D9FC-DCE4-4337-91D8-B40D3780C28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BEA7E-C3B8-44CE-B872-70344AB570A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F29A-41A1-4B55-B39B-F3C9749EC05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749A-2E48-4A0D-A4EC-F3AE9B3BEC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7AEFA-D6B7-4406-A8A3-9450EE4D40D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21B85-19F7-4E46-8AF7-E56ADB741FB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7269-AA90-47C1-B3C3-080E893A02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A866-FB5E-43A3-AD20-B0C0168AB4F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29EA7-4192-47ED-BA90-DEC0295B11D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5105D-B0FE-4409-83D5-FA90A86FCD5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5105D-B0FE-4409-83D5-FA90A86FCD5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6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5105D-B0FE-4409-83D5-FA90A86FCD5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5105D-B0FE-4409-83D5-FA90A86FCD5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3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5105D-B0FE-4409-83D5-FA90A86FCD5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4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5105D-B0FE-4409-83D5-FA90A86FCD5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9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5105D-B0FE-4409-83D5-FA90A86FCD5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5105D-B0FE-4409-83D5-FA90A86FCD5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7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5105D-B0FE-4409-83D5-FA90A86FCD5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5105D-B0FE-4409-83D5-FA90A86FCD5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3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b1l9i7zJk&amp;list=PLC10565B3DB318C57&amp;index=5" TargetMode="External"/><Relationship Id="rId2" Type="http://schemas.openxmlformats.org/officeDocument/2006/relationships/hyperlink" Target="https://www.youtube.com/watch?v=BCHhwxvQqxg&amp;list=PLC10565B3DB318C5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s://www.youtube.com/watch?v=jq2UHiyYwL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tDWS6AzEkE0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c7AxdJHfo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653536" cy="2520280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/>
          <a:p>
            <a:r>
              <a:rPr lang="es-UY" sz="3200" b="1" dirty="0" err="1" smtClean="0">
                <a:solidFill>
                  <a:schemeClr val="tx1"/>
                </a:solidFill>
              </a:rPr>
              <a:t>Based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on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what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you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have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learned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about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Africa’s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physical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features</a:t>
            </a:r>
            <a:r>
              <a:rPr lang="es-UY" sz="3200" b="1" dirty="0" smtClean="0">
                <a:solidFill>
                  <a:schemeClr val="tx1"/>
                </a:solidFill>
              </a:rPr>
              <a:t>, </a:t>
            </a:r>
            <a:r>
              <a:rPr lang="es-UY" sz="3200" b="1" dirty="0" err="1" smtClean="0">
                <a:solidFill>
                  <a:schemeClr val="tx1"/>
                </a:solidFill>
              </a:rPr>
              <a:t>what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kind</a:t>
            </a:r>
            <a:r>
              <a:rPr lang="es-UY" sz="3200" b="1" dirty="0" smtClean="0">
                <a:solidFill>
                  <a:schemeClr val="tx1"/>
                </a:solidFill>
              </a:rPr>
              <a:t> of </a:t>
            </a:r>
            <a:r>
              <a:rPr lang="es-UY" sz="3200" b="1" dirty="0" err="1" smtClean="0">
                <a:solidFill>
                  <a:schemeClr val="tx1"/>
                </a:solidFill>
              </a:rPr>
              <a:t>environmental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issues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might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affect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the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continent</a:t>
            </a:r>
            <a:r>
              <a:rPr lang="es-UY" sz="3200" b="1" dirty="0" smtClean="0">
                <a:solidFill>
                  <a:schemeClr val="tx1"/>
                </a:solidFill>
              </a:rPr>
              <a:t> and </a:t>
            </a:r>
            <a:r>
              <a:rPr lang="es-UY" sz="3200" b="1" dirty="0" err="1" smtClean="0">
                <a:solidFill>
                  <a:schemeClr val="tx1"/>
                </a:solidFill>
              </a:rPr>
              <a:t>its</a:t>
            </a:r>
            <a:r>
              <a:rPr lang="es-UY" sz="3200" b="1" dirty="0" smtClean="0">
                <a:solidFill>
                  <a:schemeClr val="tx1"/>
                </a:solidFill>
              </a:rPr>
              <a:t> </a:t>
            </a:r>
            <a:r>
              <a:rPr lang="es-UY" sz="3200" b="1" dirty="0" err="1" smtClean="0">
                <a:solidFill>
                  <a:schemeClr val="tx1"/>
                </a:solidFill>
              </a:rPr>
              <a:t>people</a:t>
            </a:r>
            <a:r>
              <a:rPr lang="es-UY" sz="3200" b="1" dirty="0" smtClean="0">
                <a:solidFill>
                  <a:schemeClr val="tx1"/>
                </a:solidFill>
              </a:rPr>
              <a:t>?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44341"/>
            <a:ext cx="4104456" cy="421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5084"/>
            <a:ext cx="8856984" cy="981075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Unequal Distribution of Water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10058"/>
            <a:ext cx="4237427" cy="4011230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dirty="0" smtClean="0"/>
              <a:t>Some </a:t>
            </a:r>
            <a:r>
              <a:rPr lang="en-US" sz="3500" dirty="0"/>
              <a:t>rivers </a:t>
            </a:r>
            <a:r>
              <a:rPr lang="en-US" sz="3500" dirty="0" smtClean="0"/>
              <a:t>have </a:t>
            </a:r>
            <a:r>
              <a:rPr lang="en-US" sz="3500" dirty="0"/>
              <a:t>large dams for water distribution and power </a:t>
            </a:r>
            <a:r>
              <a:rPr lang="en-US" sz="3500" dirty="0" smtClean="0"/>
              <a:t>production that increase </a:t>
            </a:r>
            <a:r>
              <a:rPr lang="en-US" sz="3500" dirty="0"/>
              <a:t>trade and industry for surrounding areas.</a:t>
            </a:r>
            <a:endParaRPr lang="en-US" sz="3500" dirty="0" smtClean="0"/>
          </a:p>
        </p:txBody>
      </p:sp>
      <p:pic>
        <p:nvPicPr>
          <p:cNvPr id="4098" name="Picture 2" descr="http://www.internationalrivers.org/files/styles/600-height/public/images/blog_entry/terri_hathaway/2010africamap.jpg?itok=iNHf-K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752524" cy="455772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19" y="116632"/>
            <a:ext cx="8853469" cy="1224136"/>
          </a:xfrm>
        </p:spPr>
        <p:txBody>
          <a:bodyPr/>
          <a:lstStyle/>
          <a:p>
            <a:r>
              <a:rPr lang="en-US" sz="3600" dirty="0" smtClean="0"/>
              <a:t>Examine the two images below. How does access to water affect countries in Africa? 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1019" y="1545907"/>
            <a:ext cx="8781461" cy="4937012"/>
            <a:chOff x="111019" y="1545907"/>
            <a:chExt cx="8781461" cy="4937012"/>
          </a:xfrm>
        </p:grpSpPr>
        <p:grpSp>
          <p:nvGrpSpPr>
            <p:cNvPr id="4" name="Group 3"/>
            <p:cNvGrpSpPr/>
            <p:nvPr/>
          </p:nvGrpSpPr>
          <p:grpSpPr>
            <a:xfrm>
              <a:off x="3995936" y="1545907"/>
              <a:ext cx="4896544" cy="4937012"/>
              <a:chOff x="3851920" y="1556793"/>
              <a:chExt cx="4896544" cy="4937012"/>
            </a:xfrm>
          </p:grpSpPr>
          <p:pic>
            <p:nvPicPr>
              <p:cNvPr id="2050" name="Picture 2" descr="http://www.infrastructureafrica.org/system/files/Figure%2012.2_0_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1556793"/>
                <a:ext cx="4896544" cy="4937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923928" y="1566245"/>
                <a:ext cx="48245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/>
                  <a:t>Some of the Major Ports in Africa</a:t>
                </a:r>
                <a:endParaRPr lang="en-US" sz="2200" b="1" dirty="0"/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19" y="1766800"/>
              <a:ext cx="3672408" cy="424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64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87338"/>
            <a:ext cx="8928992" cy="981075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Unequal Distribution of Water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704856" cy="468052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000" dirty="0" smtClean="0"/>
              <a:t>African countries </a:t>
            </a:r>
            <a:r>
              <a:rPr lang="en-US" sz="4000" dirty="0"/>
              <a:t>with immediate access to water for shipping have an advantage. </a:t>
            </a:r>
            <a:endParaRPr lang="en-US" sz="4000" dirty="0" smtClean="0"/>
          </a:p>
          <a:p>
            <a:pPr marL="0" lvl="0" indent="0" algn="ctr">
              <a:buNone/>
            </a:pPr>
            <a:endParaRPr lang="en-US" sz="2400" dirty="0"/>
          </a:p>
          <a:p>
            <a:pPr marL="0" lvl="0" indent="0" algn="ctr">
              <a:buNone/>
            </a:pPr>
            <a:r>
              <a:rPr lang="en-US" sz="4000" dirty="0" smtClean="0"/>
              <a:t>They </a:t>
            </a:r>
            <a:r>
              <a:rPr lang="en-US" sz="4000" dirty="0"/>
              <a:t>can trade with countries around the world and use the profits to their benefit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5014"/>
            <a:ext cx="7772400" cy="1152128"/>
          </a:xfrm>
        </p:spPr>
        <p:txBody>
          <a:bodyPr/>
          <a:lstStyle/>
          <a:p>
            <a:r>
              <a:rPr lang="en-US" sz="5400" b="1" dirty="0" smtClean="0"/>
              <a:t>Making Connections…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488832" cy="3168352"/>
          </a:xfrm>
        </p:spPr>
        <p:txBody>
          <a:bodyPr/>
          <a:lstStyle/>
          <a:p>
            <a:r>
              <a:rPr lang="en-US" sz="4800" dirty="0" smtClean="0"/>
              <a:t>How is the situation with water in Africa similar to the situation of water in the Middle East?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34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5496" y="4005064"/>
            <a:ext cx="9108504" cy="2160240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/>
          <a:p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s-E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es-E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  <a:endParaRPr lang="es-E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3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0" y="187548"/>
            <a:ext cx="9001000" cy="1143000"/>
          </a:xfrm>
        </p:spPr>
        <p:txBody>
          <a:bodyPr/>
          <a:lstStyle/>
          <a:p>
            <a:r>
              <a:rPr lang="en-US" sz="5800" b="1" dirty="0" smtClean="0"/>
              <a:t>Water Pollution in Africa</a:t>
            </a:r>
            <a:endParaRPr lang="en-US" sz="5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Pesticides</a:t>
            </a:r>
            <a:r>
              <a:rPr lang="en-US" dirty="0"/>
              <a:t>, fertilizers, human waste, storm water runoff, mining, and manufacturing contribute to water pollution in Africa.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528" y="3276188"/>
            <a:ext cx="8352928" cy="2916324"/>
            <a:chOff x="323528" y="3276188"/>
            <a:chExt cx="8352928" cy="2916324"/>
          </a:xfrm>
        </p:grpSpPr>
        <p:pic>
          <p:nvPicPr>
            <p:cNvPr id="6148" name="Picture 4" descr="http://www.sacarpsociety.co.za/images/photos/rawsewageinvaalriver1b_12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276188"/>
              <a:ext cx="3888432" cy="2916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://1.bp.blogspot.com/_8zn_pR1rUHk/TGowGSCPN8I/AAAAAAAAAKQ/tKxKL-BB68k/s1600/coastal_polluti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308588"/>
              <a:ext cx="4322083" cy="28618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95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sz="5400" b="1" dirty="0" smtClean="0"/>
              <a:t>Water Pollution in Africa</a:t>
            </a:r>
            <a:endParaRPr lang="en-US" sz="5400" b="1" dirty="0"/>
          </a:p>
        </p:txBody>
      </p:sp>
      <p:pic>
        <p:nvPicPr>
          <p:cNvPr id="7170" name="Picture 2" descr="http://web.mit.edu/urbanupgrading/upgrading/case-examples/overview-africa/images/kids-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9" y="1743864"/>
            <a:ext cx="3095625" cy="1952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apewatersolutions.co.za/wp-content/uploads/2010/10/Water-pol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7" y="3986089"/>
            <a:ext cx="2381250" cy="2476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lh5.ggpht.com/_pQyvcBbJ0Fs/TKPjZc8g-fI/AAAAAAAACss/zLsVo4-aA30/image%5B7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3926"/>
            <a:ext cx="3333750" cy="24955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2.sina.com/english/world/p/2010/0908/U164P200T1D338584F10DT201009081906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38" y="1603275"/>
            <a:ext cx="3250332" cy="20932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0" y="187548"/>
            <a:ext cx="9001000" cy="1143000"/>
          </a:xfrm>
        </p:spPr>
        <p:txBody>
          <a:bodyPr/>
          <a:lstStyle/>
          <a:p>
            <a:r>
              <a:rPr lang="en-US" sz="5800" b="1" dirty="0" smtClean="0"/>
              <a:t>Water Pollution in Africa</a:t>
            </a:r>
            <a:endParaRPr lang="en-US" sz="5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/>
              <a:t>Water is often polluted with oil spills that affect trade by ruining the land for farming and the water for </a:t>
            </a:r>
            <a:r>
              <a:rPr lang="en-US" dirty="0" smtClean="0"/>
              <a:t>fishing</a:t>
            </a:r>
            <a:endParaRPr lang="en-US" dirty="0"/>
          </a:p>
        </p:txBody>
      </p:sp>
      <p:pic>
        <p:nvPicPr>
          <p:cNvPr id="8194" name="Picture 2" descr="http://static.guim.co.uk/sys-images/Environment/Pix/columnists/2014/11/12/1415802394638/MDG-oil-spill-in-Niger-de-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07283"/>
            <a:ext cx="5305433" cy="3183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48072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400" b="1" dirty="0" smtClean="0"/>
              <a:t>Oil Spills in Nigeria and on the Niger Delta</a:t>
            </a:r>
            <a:endParaRPr lang="en-US" sz="3400" b="1" dirty="0"/>
          </a:p>
        </p:txBody>
      </p:sp>
      <p:pic>
        <p:nvPicPr>
          <p:cNvPr id="9218" name="Picture 2" descr="http://platformlondon.org/wp-content/uploads/2012/03/Mr.Celestineexamining-a-pool-of-CRUDE-OILnear-the-Oya-lakeat-Ikaramao6-o3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264363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.guim.co.uk/static/w-620/h--/q-95/sys-images/Environment/Pix/columnists/2010/4/19/1271689282212/Oil-spill-in-Oloibiri-Tow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99237"/>
            <a:ext cx="4165476" cy="24992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2.cdn.turner.com/cnnnext/dam/assets/131106213518-nigeria-oil-spill-story-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68" y="3789039"/>
            <a:ext cx="5136232" cy="28891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50" y="187548"/>
            <a:ext cx="9001000" cy="1143000"/>
          </a:xfrm>
        </p:spPr>
        <p:txBody>
          <a:bodyPr/>
          <a:lstStyle/>
          <a:p>
            <a:r>
              <a:rPr lang="en-US" sz="5800" b="1" dirty="0" smtClean="0"/>
              <a:t>Water Pollution in Africa</a:t>
            </a:r>
            <a:endParaRPr lang="en-US" sz="5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48464" cy="1252735"/>
          </a:xfrm>
        </p:spPr>
        <p:txBody>
          <a:bodyPr/>
          <a:lstStyle/>
          <a:p>
            <a:pPr marL="0" indent="0" algn="ctr">
              <a:buNone/>
            </a:pPr>
            <a:r>
              <a:rPr lang="en-US" sz="3100" dirty="0"/>
              <a:t>Many coastal beaches are no longer safe for swimming due to waste from industry and </a:t>
            </a:r>
            <a:r>
              <a:rPr lang="en-US" sz="3100" dirty="0" smtClean="0"/>
              <a:t>ships</a:t>
            </a:r>
            <a:endParaRPr lang="en-US" sz="3100" dirty="0"/>
          </a:p>
          <a:p>
            <a:pPr marL="0" lvl="0" indent="0" algn="ctr">
              <a:buNone/>
            </a:pPr>
            <a:endParaRPr lang="en-US" dirty="0"/>
          </a:p>
        </p:txBody>
      </p:sp>
      <p:pic>
        <p:nvPicPr>
          <p:cNvPr id="10242" name="Picture 2" descr="http://cdn.coastalcare.org/wp-content/images/issues/pollution/plastic/Afric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331718" cy="3551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95536" y="4005064"/>
            <a:ext cx="8568952" cy="2160240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/>
          <a:p>
            <a:r>
              <a:rPr lang="es-E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E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E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  <a:r>
              <a:rPr lang="es-E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r>
              <a:rPr lang="es-E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r>
              <a:rPr lang="es-E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  <a:r>
              <a:rPr lang="es-E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5014"/>
            <a:ext cx="7772400" cy="1152128"/>
          </a:xfrm>
        </p:spPr>
        <p:txBody>
          <a:bodyPr/>
          <a:lstStyle/>
          <a:p>
            <a:r>
              <a:rPr lang="en-US" sz="5400" b="1" dirty="0" smtClean="0"/>
              <a:t>Making Connections…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488832" cy="3168352"/>
          </a:xfrm>
        </p:spPr>
        <p:txBody>
          <a:bodyPr/>
          <a:lstStyle/>
          <a:p>
            <a:r>
              <a:rPr lang="en-US" sz="4800" dirty="0" smtClean="0"/>
              <a:t>Compare and contrast water pollution in Southern &amp; Eastern Asia with water pollution in Africa.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36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5496" y="4005064"/>
            <a:ext cx="9108504" cy="2160240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/>
          <a:p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r>
              <a:rPr lang="es-E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s-E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es-E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0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z="5400" b="1" dirty="0" smtClean="0"/>
              <a:t>Water Pollution in Africa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/>
              <a:t>Unclean drinking water is a major problem in Africa. As the population grows, the amount of clean water is </a:t>
            </a:r>
            <a:r>
              <a:rPr lang="en-US" dirty="0" smtClean="0"/>
              <a:t>decreasing</a:t>
            </a:r>
            <a:endParaRPr lang="en-US" dirty="0"/>
          </a:p>
        </p:txBody>
      </p:sp>
      <p:pic>
        <p:nvPicPr>
          <p:cNvPr id="5" name="Picture 6" descr="http://www.hellosplendor.com/wp-new/wp-content/uploads/blogger/1-charity%20water%20-%20dirty%20wa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6096000" cy="2657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airshareproject.files.wordpress.com/2009/12/af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7774"/>
            <a:ext cx="6048672" cy="64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z="5400" b="1" dirty="0" smtClean="0"/>
              <a:t>Water Pollution in Africa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There are few places in rural Africa that have plumbing for water or sanitation to purify the drinking water. </a:t>
            </a:r>
          </a:p>
          <a:p>
            <a:pPr marL="0" lvl="0" indent="0" algn="ctr">
              <a:buNone/>
            </a:pPr>
            <a:endParaRPr lang="en-US" dirty="0"/>
          </a:p>
        </p:txBody>
      </p:sp>
      <p:pic>
        <p:nvPicPr>
          <p:cNvPr id="4" name="Picture 2" descr="http://img.scoop.it/ioaKwXnHeyqXvS0lVBwvPjl72eJkfbmt4t8yenImKBVvK0kTmF0xjctABnaLJIm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2023"/>
            <a:ext cx="3728615" cy="30701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91" y="213675"/>
            <a:ext cx="8229600" cy="994122"/>
          </a:xfrm>
        </p:spPr>
        <p:txBody>
          <a:bodyPr/>
          <a:lstStyle/>
          <a:p>
            <a:r>
              <a:rPr lang="en-US" sz="5400" b="1" dirty="0" smtClean="0"/>
              <a:t>Water Pollution in Africa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Watch one of the video clips below on water in Africa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000" u="sng" dirty="0" smtClean="0">
                <a:solidFill>
                  <a:srgbClr val="0000FF"/>
                </a:solidFill>
                <a:ea typeface="Calibri"/>
                <a:hlinkClick r:id="rId2"/>
              </a:rPr>
              <a:t>Water </a:t>
            </a:r>
            <a:r>
              <a:rPr lang="en-US" sz="4000" u="sng" dirty="0">
                <a:solidFill>
                  <a:srgbClr val="0000FF"/>
                </a:solidFill>
                <a:ea typeface="Calibri"/>
                <a:hlinkClick r:id="rId2"/>
              </a:rPr>
              <a:t>Changes Everything</a:t>
            </a:r>
            <a:r>
              <a:rPr lang="en-US" sz="4000" dirty="0">
                <a:ea typeface="Calibri"/>
              </a:rPr>
              <a:t> [</a:t>
            </a:r>
            <a:r>
              <a:rPr lang="en-US" sz="4000" dirty="0" smtClean="0">
                <a:ea typeface="Calibri"/>
              </a:rPr>
              <a:t>3:23]</a:t>
            </a:r>
          </a:p>
          <a:p>
            <a:pPr marL="0" indent="0" algn="ctr">
              <a:buNone/>
            </a:pPr>
            <a:endParaRPr lang="en-US" sz="2000" dirty="0"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en-US" sz="4000" u="sng" dirty="0">
                <a:solidFill>
                  <a:srgbClr val="0000FF"/>
                </a:solidFill>
                <a:ea typeface="Calibri"/>
                <a:hlinkClick r:id="rId3"/>
              </a:rPr>
              <a:t>Water: A Global Crisis</a:t>
            </a:r>
            <a:r>
              <a:rPr lang="en-US" sz="4000" dirty="0">
                <a:ea typeface="Calibri"/>
              </a:rPr>
              <a:t> </a:t>
            </a:r>
            <a:r>
              <a:rPr lang="en-US" sz="4000" dirty="0" smtClean="0">
                <a:ea typeface="Calibri"/>
              </a:rPr>
              <a:t/>
            </a:r>
            <a:br>
              <a:rPr lang="en-US" sz="4000" dirty="0" smtClean="0">
                <a:ea typeface="Calibri"/>
              </a:rPr>
            </a:br>
            <a:r>
              <a:rPr lang="en-US" sz="4000" dirty="0" smtClean="0">
                <a:ea typeface="Calibri"/>
              </a:rPr>
              <a:t>[</a:t>
            </a:r>
            <a:r>
              <a:rPr lang="en-US" sz="4000" dirty="0">
                <a:ea typeface="Calibri"/>
              </a:rPr>
              <a:t>3:47 but stop around 3:20</a:t>
            </a:r>
            <a:r>
              <a:rPr lang="en-US" sz="4000" dirty="0" smtClean="0">
                <a:ea typeface="Calibri"/>
              </a:rPr>
              <a:t>]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99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5496" y="4005064"/>
            <a:ext cx="9108504" cy="2160240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/>
          <a:p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E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</a:t>
            </a:r>
            <a:r>
              <a:rPr lang="es-E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sz="6600" b="1" dirty="0" smtClean="0"/>
              <a:t>Deforestation</a:t>
            </a:r>
            <a:endParaRPr lang="en-US" sz="6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9800" y="1772816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The clearing of trees</a:t>
            </a:r>
            <a:endParaRPr lang="en-US" sz="5400" dirty="0"/>
          </a:p>
        </p:txBody>
      </p:sp>
      <p:pic>
        <p:nvPicPr>
          <p:cNvPr id="15366" name="Picture 6" descr="http://www.palmwatchafrica.org/wp-content/uploads/2013/02/IMG_40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9" y="3212976"/>
            <a:ext cx="8735343" cy="32757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sz="6600" b="1" dirty="0" smtClean="0"/>
              <a:t>Deforestation</a:t>
            </a:r>
            <a:endParaRPr lang="en-US" sz="6600" b="1" dirty="0"/>
          </a:p>
        </p:txBody>
      </p:sp>
      <p:pic>
        <p:nvPicPr>
          <p:cNvPr id="15362" name="Picture 2" descr="http://www.c-spot.com/wp-content/uploads/2009/03/deforestation-in-afri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5706"/>
            <a:ext cx="4286250" cy="25336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grida.no/photolib/thumbs/0c67cdc9-0590-459e-a428-1a1a34e811c3/medium/dzanga-ndoki-national-park-deforestation-central-african-republic_3c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95" y="1545902"/>
            <a:ext cx="3095559" cy="20508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7" y="1628800"/>
            <a:ext cx="3394976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 descr="http://www.futuretimeline.net/blog/images/6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79" y="3761250"/>
            <a:ext cx="3528392" cy="26425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94122"/>
          </a:xfrm>
        </p:spPr>
        <p:txBody>
          <a:bodyPr/>
          <a:lstStyle/>
          <a:p>
            <a:r>
              <a:rPr lang="en-US" sz="5400" b="1" dirty="0" smtClean="0"/>
              <a:t>Causes of Deforestation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288" y="1484784"/>
            <a:ext cx="9070784" cy="5112568"/>
          </a:xfrm>
        </p:spPr>
        <p:txBody>
          <a:bodyPr/>
          <a:lstStyle/>
          <a:p>
            <a:r>
              <a:rPr lang="en-US" sz="4800" dirty="0"/>
              <a:t>Commercial </a:t>
            </a:r>
            <a:r>
              <a:rPr lang="en-US" sz="4800" dirty="0" smtClean="0"/>
              <a:t>Logging(main cause)</a:t>
            </a:r>
            <a:endParaRPr lang="en-US" sz="4800" dirty="0"/>
          </a:p>
          <a:p>
            <a:pPr lvl="0"/>
            <a:r>
              <a:rPr lang="en-US" sz="4800" dirty="0" smtClean="0"/>
              <a:t>Road </a:t>
            </a:r>
            <a:r>
              <a:rPr lang="en-US" sz="4800" dirty="0" smtClean="0"/>
              <a:t>building</a:t>
            </a:r>
          </a:p>
          <a:p>
            <a:pPr lvl="0"/>
            <a:r>
              <a:rPr lang="en-US" sz="4800" dirty="0"/>
              <a:t>A</a:t>
            </a:r>
            <a:r>
              <a:rPr lang="en-US" sz="4800" dirty="0" smtClean="0"/>
              <a:t>griculture</a:t>
            </a:r>
          </a:p>
          <a:p>
            <a:pPr lvl="0"/>
            <a:r>
              <a:rPr lang="en-US" sz="4800" dirty="0" smtClean="0"/>
              <a:t>Mining</a:t>
            </a:r>
            <a:endParaRPr lang="en-US" sz="4800" dirty="0" smtClean="0"/>
          </a:p>
          <a:p>
            <a:pPr lvl="0"/>
            <a:r>
              <a:rPr lang="en-US" sz="4800" dirty="0"/>
              <a:t>N</a:t>
            </a:r>
            <a:r>
              <a:rPr lang="en-US" sz="4800" dirty="0" smtClean="0"/>
              <a:t>ew </a:t>
            </a:r>
            <a:r>
              <a:rPr lang="en-US" sz="4800" dirty="0"/>
              <a:t>settlements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8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</a:rPr>
              <a:t>Standards: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SS7G2a. Explain how water pollution and the unequal distribution of water impacts irrigation, trade, industry, and drinking water.</a:t>
            </a:r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SS7G2b. Explain the relationship between poor soil and deforestation in Sub-Saharan Africa.</a:t>
            </a:r>
          </a:p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SS7G2c. Explain the impact of desertification on the environment of Africa from the Sahel to the rainforest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94122"/>
          </a:xfrm>
        </p:spPr>
        <p:txBody>
          <a:bodyPr/>
          <a:lstStyle/>
          <a:p>
            <a:r>
              <a:rPr lang="en-US" sz="5400" b="1" dirty="0" smtClean="0"/>
              <a:t>Effects of Deforestation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 lvl="0"/>
            <a:r>
              <a:rPr lang="en-US" sz="3400" dirty="0"/>
              <a:t>When the trees are cut down, </a:t>
            </a:r>
            <a:r>
              <a:rPr lang="en-US" sz="3400" dirty="0" smtClean="0"/>
              <a:t>no roots </a:t>
            </a:r>
            <a:r>
              <a:rPr lang="en-US" sz="3400" dirty="0"/>
              <a:t>remains to hold the soil in place.</a:t>
            </a:r>
          </a:p>
          <a:p>
            <a:pPr lvl="0"/>
            <a:r>
              <a:rPr lang="en-US" sz="3400" dirty="0"/>
              <a:t>Wind and rain then erodes what is left of the soil washing away important nutrients.</a:t>
            </a:r>
          </a:p>
          <a:p>
            <a:pPr lvl="0"/>
            <a:r>
              <a:rPr lang="en-US" sz="3400" dirty="0"/>
              <a:t>Then the sun heats the exposed soil.</a:t>
            </a:r>
          </a:p>
          <a:p>
            <a:pPr lvl="0"/>
            <a:r>
              <a:rPr lang="en-US" sz="3400" dirty="0"/>
              <a:t>In effect, Deforestation leads to soil that is poor in nutrients and unable to support agriculture</a:t>
            </a:r>
            <a:r>
              <a:rPr lang="en-US" sz="3400" dirty="0" smtClean="0"/>
              <a:t>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0494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587"/>
            <a:ext cx="8579296" cy="1143000"/>
          </a:xfrm>
        </p:spPr>
        <p:txBody>
          <a:bodyPr/>
          <a:lstStyle/>
          <a:p>
            <a:r>
              <a:rPr lang="en-US" sz="6000" b="1" dirty="0" smtClean="0"/>
              <a:t>Deforestation in Africa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43" y="6103584"/>
            <a:ext cx="8229600" cy="604664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hlinkClick r:id="rId2"/>
              </a:rPr>
              <a:t>Deforestation</a:t>
            </a:r>
            <a:r>
              <a:rPr lang="en-US" dirty="0"/>
              <a:t> [4:28]</a:t>
            </a:r>
          </a:p>
        </p:txBody>
      </p:sp>
      <p:pic>
        <p:nvPicPr>
          <p:cNvPr id="5" name="Picture 2" descr="http://www.worldtreetrust.com/wp-content/uploads/2013/10/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09294" cy="49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48" y="260648"/>
            <a:ext cx="8579296" cy="1143000"/>
          </a:xfrm>
        </p:spPr>
        <p:txBody>
          <a:bodyPr/>
          <a:lstStyle/>
          <a:p>
            <a:r>
              <a:rPr lang="en-US" sz="6000" b="1" dirty="0" smtClean="0"/>
              <a:t>Deforestation in Africa</a:t>
            </a:r>
            <a:endParaRPr lang="en-US" sz="6000" b="1" dirty="0"/>
          </a:p>
        </p:txBody>
      </p:sp>
      <p:pic>
        <p:nvPicPr>
          <p:cNvPr id="6" name="Picture 4" descr="http://photos.mongabay.com/09/defor_africa_cataly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96744" cy="40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5496" y="4005064"/>
            <a:ext cx="9108504" cy="2160240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/>
          <a:p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E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Desertification</a:t>
            </a:r>
            <a:r>
              <a:rPr lang="es-E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5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sz="6600" b="1" dirty="0" smtClean="0"/>
              <a:t>Desertification</a:t>
            </a:r>
            <a:endParaRPr lang="en-US" sz="6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512168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4800" dirty="0"/>
              <a:t>T</a:t>
            </a:r>
            <a:r>
              <a:rPr lang="en-US" sz="4800" dirty="0" smtClean="0"/>
              <a:t>he </a:t>
            </a:r>
            <a:r>
              <a:rPr lang="en-US" sz="4800" dirty="0"/>
              <a:t>process by which a desert spreads </a:t>
            </a:r>
          </a:p>
          <a:p>
            <a:pPr marL="0" indent="0" algn="ctr">
              <a:buNone/>
            </a:pPr>
            <a:endParaRPr lang="en-US" sz="5400" dirty="0"/>
          </a:p>
        </p:txBody>
      </p:sp>
      <p:pic>
        <p:nvPicPr>
          <p:cNvPr id="19458" name="Picture 2" descr="http://www.borgenmagazine.com/wp-content/uploads/2014/02/desert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212976"/>
            <a:ext cx="6344891" cy="30370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8839"/>
            <a:ext cx="8229600" cy="1143000"/>
          </a:xfrm>
        </p:spPr>
        <p:txBody>
          <a:bodyPr/>
          <a:lstStyle/>
          <a:p>
            <a:r>
              <a:rPr lang="en-US" sz="5200" b="1" dirty="0" smtClean="0"/>
              <a:t>Causes of Desertification</a:t>
            </a:r>
            <a:endParaRPr lang="en-US" sz="5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21839"/>
            <a:ext cx="9144000" cy="5275513"/>
          </a:xfrm>
        </p:spPr>
        <p:txBody>
          <a:bodyPr/>
          <a:lstStyle/>
          <a:p>
            <a:pPr lvl="0"/>
            <a:r>
              <a:rPr lang="en-US" sz="4400" dirty="0" smtClean="0"/>
              <a:t>Poor </a:t>
            </a:r>
            <a:r>
              <a:rPr lang="en-US" sz="4400" dirty="0"/>
              <a:t>farming </a:t>
            </a:r>
            <a:r>
              <a:rPr lang="en-US" sz="4400" dirty="0" smtClean="0"/>
              <a:t>practices (slash &amp; burn: Cutting down trees &amp; then burning the land to make it fertile)</a:t>
            </a:r>
            <a:endParaRPr lang="en-US" sz="4400" dirty="0" smtClean="0"/>
          </a:p>
          <a:p>
            <a:pPr lvl="0"/>
            <a:r>
              <a:rPr lang="en-US" sz="4400" dirty="0" smtClean="0"/>
              <a:t>Land clearing (deforestation)</a:t>
            </a:r>
          </a:p>
          <a:p>
            <a:pPr lvl="0"/>
            <a:r>
              <a:rPr lang="en-US" sz="4400" dirty="0" smtClean="0"/>
              <a:t>Overgrazing </a:t>
            </a:r>
            <a:r>
              <a:rPr lang="en-US" sz="4400" dirty="0"/>
              <a:t>of </a:t>
            </a:r>
            <a:r>
              <a:rPr lang="en-US" sz="4400" dirty="0" smtClean="0"/>
              <a:t>livestock</a:t>
            </a:r>
          </a:p>
          <a:p>
            <a:pPr lvl="0"/>
            <a:r>
              <a:rPr lang="en-US" sz="4400" dirty="0" smtClean="0"/>
              <a:t>Removing surface </a:t>
            </a:r>
            <a:r>
              <a:rPr lang="en-US" sz="4400" dirty="0" smtClean="0"/>
              <a:t>&amp; </a:t>
            </a:r>
            <a:r>
              <a:rPr lang="en-US" sz="4400" dirty="0" smtClean="0"/>
              <a:t>underground </a:t>
            </a:r>
            <a:r>
              <a:rPr lang="en-US" sz="4400" dirty="0"/>
              <a:t>water for industrial and home </a:t>
            </a:r>
            <a:r>
              <a:rPr lang="en-US" sz="4400" dirty="0" smtClean="0"/>
              <a:t>use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8839"/>
            <a:ext cx="8229600" cy="1143000"/>
          </a:xfrm>
        </p:spPr>
        <p:txBody>
          <a:bodyPr/>
          <a:lstStyle/>
          <a:p>
            <a:r>
              <a:rPr lang="en-US" sz="6600" b="1" dirty="0" smtClean="0"/>
              <a:t>Desertification</a:t>
            </a:r>
            <a:endParaRPr lang="en-US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781128"/>
          </a:xfrm>
        </p:spPr>
        <p:txBody>
          <a:bodyPr/>
          <a:lstStyle/>
          <a:p>
            <a:pPr lvl="0"/>
            <a:r>
              <a:rPr lang="en-US" sz="3600" dirty="0"/>
              <a:t>Desertification, along with drought, has led to a constant spread of desert areas.</a:t>
            </a:r>
          </a:p>
          <a:p>
            <a:pPr lvl="0"/>
            <a:r>
              <a:rPr lang="en-US" sz="3600" dirty="0"/>
              <a:t>Population growth has made the problem worse. People and animals compete for an already limited water supply.</a:t>
            </a:r>
          </a:p>
          <a:p>
            <a:r>
              <a:rPr lang="en-US" sz="3600" dirty="0" smtClean="0"/>
              <a:t>Threatens 1/3 </a:t>
            </a:r>
            <a:r>
              <a:rPr lang="en-US" sz="3600" dirty="0"/>
              <a:t>of </a:t>
            </a:r>
            <a:r>
              <a:rPr lang="en-US" sz="3600" dirty="0" smtClean="0"/>
              <a:t>Africa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93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548"/>
            <a:ext cx="8229600" cy="1143000"/>
          </a:xfrm>
        </p:spPr>
        <p:txBody>
          <a:bodyPr/>
          <a:lstStyle/>
          <a:p>
            <a:r>
              <a:rPr lang="en-US" sz="6600" b="1" dirty="0" smtClean="0"/>
              <a:t>Desertification</a:t>
            </a:r>
            <a:endParaRPr lang="en-US" sz="6600" b="1" dirty="0"/>
          </a:p>
        </p:txBody>
      </p:sp>
      <p:pic>
        <p:nvPicPr>
          <p:cNvPr id="17412" name="Picture 4" descr="http://www.acegeography.com/uploads/1/8/6/4/18647856/9422887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6549"/>
            <a:ext cx="7973556" cy="446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548"/>
            <a:ext cx="8229600" cy="1143000"/>
          </a:xfrm>
        </p:spPr>
        <p:txBody>
          <a:bodyPr/>
          <a:lstStyle/>
          <a:p>
            <a:r>
              <a:rPr lang="en-US" sz="6600" b="1" dirty="0" smtClean="0"/>
              <a:t>Desertification</a:t>
            </a:r>
            <a:endParaRPr lang="en-US" sz="6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120580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32190" cy="2951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584" y="5229200"/>
            <a:ext cx="45624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>
                <a:hlinkClick r:id="rId4"/>
              </a:rPr>
              <a:t>Desertification in the Sahel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[</a:t>
            </a:r>
            <a:r>
              <a:rPr lang="en-US" sz="2800" dirty="0"/>
              <a:t>3:28]</a:t>
            </a:r>
          </a:p>
        </p:txBody>
      </p:sp>
    </p:spTree>
    <p:extLst>
      <p:ext uri="{BB962C8B-B14F-4D97-AF65-F5344CB8AC3E}">
        <p14:creationId xmlns:p14="http://schemas.microsoft.com/office/powerpoint/2010/main" val="29818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257"/>
            <a:ext cx="8229600" cy="1143000"/>
          </a:xfrm>
        </p:spPr>
        <p:txBody>
          <a:bodyPr/>
          <a:lstStyle/>
          <a:p>
            <a:r>
              <a:rPr lang="en-US" sz="6600" b="1" dirty="0" smtClean="0"/>
              <a:t>Summarizer</a:t>
            </a:r>
            <a:endParaRPr lang="en-US" sz="6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57442" cy="4453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5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hesolutionsjournal.com/sites/default/files/Fea_Faeth_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139"/>
            <a:ext cx="10540792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68152"/>
          </a:xfrm>
          <a:solidFill>
            <a:schemeClr val="bg1">
              <a:alpha val="93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What does this map tell us about water in Africa?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55776" y="4437112"/>
            <a:ext cx="4584586" cy="108012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rgbClr val="0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smtClean="0"/>
              <a:t>What physical feature(s) is located in this area? How does it relate to the amount of water it receives?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48069" y="2564904"/>
            <a:ext cx="0" cy="1872208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632963" y="3501008"/>
            <a:ext cx="0" cy="936104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395536" y="404664"/>
            <a:ext cx="8229600" cy="136815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rgbClr val="0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There is an unequal distribution of water in Africa.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/>
          <a:lstStyle/>
          <a:p>
            <a:r>
              <a:rPr lang="en-US" sz="4800" b="1" dirty="0" smtClean="0"/>
              <a:t>Why or how do we use water?</a:t>
            </a:r>
            <a:endParaRPr lang="en-US" sz="4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39552" y="1628800"/>
            <a:ext cx="8180216" cy="4554524"/>
            <a:chOff x="539552" y="1628800"/>
            <a:chExt cx="8180216" cy="4554524"/>
          </a:xfrm>
        </p:grpSpPr>
        <p:pic>
          <p:nvPicPr>
            <p:cNvPr id="1026" name="Picture 2" descr="http://ghanawashproject.org/wp-content/uploads/2013/01/IMG_5317-1024x68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628800"/>
              <a:ext cx="2267144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lgcplus.com/pictures/586xAny/4/2/8/1203428_Child_drinking_from_pum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536" y="1657819"/>
              <a:ext cx="2088232" cy="15643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rescuefounda.org/wp-content/uploads/2013/03/water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642132"/>
              <a:ext cx="2817590" cy="15214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un.org/News/dh/photos/large/2013/March/03-25-2013irriga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782" y="3942441"/>
              <a:ext cx="3643712" cy="22408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awakeafrica.org/wp-content/uploads/2014/04/waterai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12" y="3933056"/>
              <a:ext cx="3361326" cy="22408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-127153" y="3291515"/>
            <a:ext cx="9160648" cy="531929"/>
            <a:chOff x="-22645" y="3291515"/>
            <a:chExt cx="9160648" cy="531929"/>
          </a:xfrm>
        </p:grpSpPr>
        <p:grpSp>
          <p:nvGrpSpPr>
            <p:cNvPr id="5" name="Group 4"/>
            <p:cNvGrpSpPr/>
            <p:nvPr/>
          </p:nvGrpSpPr>
          <p:grpSpPr>
            <a:xfrm>
              <a:off x="-22645" y="3291515"/>
              <a:ext cx="5625492" cy="531929"/>
              <a:chOff x="902614" y="3283456"/>
              <a:chExt cx="4631566" cy="53192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02614" y="3283456"/>
                <a:ext cx="1707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Drinking</a:t>
                </a:r>
                <a:endParaRPr lang="en-US" sz="28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32866" y="3292165"/>
                <a:ext cx="1605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Hygiene</a:t>
                </a:r>
                <a:endParaRPr lang="en-US" sz="28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01256" y="3292165"/>
                <a:ext cx="15329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Irrigation</a:t>
                </a:r>
                <a:endParaRPr lang="en-US" sz="2800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724129" y="3291515"/>
              <a:ext cx="3413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Business/Industry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87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1296144"/>
          </a:xfrm>
        </p:spPr>
        <p:txBody>
          <a:bodyPr/>
          <a:lstStyle/>
          <a:p>
            <a:r>
              <a:rPr lang="en-US" sz="6600" b="1" dirty="0" smtClean="0"/>
              <a:t>What is irrigation?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2016224"/>
          </a:xfrm>
        </p:spPr>
        <p:txBody>
          <a:bodyPr/>
          <a:lstStyle/>
          <a:p>
            <a:r>
              <a:rPr lang="en-US" sz="4200" dirty="0"/>
              <a:t>Irrigation is the watering of land to make it ready for agriculture (growing crops and raising animals)</a:t>
            </a:r>
          </a:p>
          <a:p>
            <a:endParaRPr lang="en-US" dirty="0"/>
          </a:p>
        </p:txBody>
      </p:sp>
      <p:pic>
        <p:nvPicPr>
          <p:cNvPr id="1026" name="Picture 2" descr="http://www.climaticoanalysis.org/wp-content/uploads/2009/11/africa-irrig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3884822" cy="259228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5084"/>
            <a:ext cx="8856984" cy="981075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Unequal Distribution of Water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579296" cy="4709120"/>
          </a:xfrm>
        </p:spPr>
        <p:txBody>
          <a:bodyPr/>
          <a:lstStyle/>
          <a:p>
            <a:r>
              <a:rPr lang="en-US" sz="3400" dirty="0" smtClean="0"/>
              <a:t>Some </a:t>
            </a:r>
            <a:r>
              <a:rPr lang="en-US" sz="3400" dirty="0"/>
              <a:t>parts of Africa have an adequate fresh water supply, </a:t>
            </a:r>
            <a:r>
              <a:rPr lang="en-US" sz="3400" dirty="0" smtClean="0"/>
              <a:t>while water </a:t>
            </a:r>
            <a:r>
              <a:rPr lang="en-US" sz="3400" dirty="0"/>
              <a:t>is scarce in </a:t>
            </a:r>
            <a:r>
              <a:rPr lang="en-US" sz="3400" dirty="0" smtClean="0"/>
              <a:t>other areas such as the </a:t>
            </a:r>
            <a:r>
              <a:rPr lang="en-US" sz="3400" dirty="0"/>
              <a:t>Sahara. </a:t>
            </a:r>
            <a:endParaRPr lang="en-US" sz="3400" dirty="0" smtClean="0"/>
          </a:p>
          <a:p>
            <a:r>
              <a:rPr lang="en-US" sz="3400" dirty="0" smtClean="0"/>
              <a:t>As the population grows, the </a:t>
            </a:r>
            <a:r>
              <a:rPr lang="en-US" sz="3400" dirty="0"/>
              <a:t>demand for fresh water is increasingly greater than the available supply</a:t>
            </a:r>
            <a:r>
              <a:rPr lang="en-US" sz="3400" dirty="0" smtClean="0"/>
              <a:t>.</a:t>
            </a:r>
          </a:p>
          <a:p>
            <a:r>
              <a:rPr lang="en-US" sz="3400" dirty="0" smtClean="0"/>
              <a:t>Women </a:t>
            </a:r>
            <a:r>
              <a:rPr lang="en-US" sz="3400" dirty="0"/>
              <a:t>and children walk daily to collect water, but it is not </a:t>
            </a:r>
            <a:r>
              <a:rPr lang="en-US" sz="3400" dirty="0" smtClean="0"/>
              <a:t>enough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1" y="161421"/>
            <a:ext cx="9036496" cy="1143000"/>
          </a:xfrm>
        </p:spPr>
        <p:txBody>
          <a:bodyPr/>
          <a:lstStyle/>
          <a:p>
            <a:r>
              <a:rPr lang="en-US" sz="4800" b="1" dirty="0" smtClean="0"/>
              <a:t>Unequal Distribution of Water</a:t>
            </a:r>
            <a:endParaRPr lang="en-US" sz="4800" b="1" dirty="0"/>
          </a:p>
        </p:txBody>
      </p:sp>
      <p:pic>
        <p:nvPicPr>
          <p:cNvPr id="3074" name="Picture 2" descr="http://www.associazioneanimo.org/wp-content/uploads/2012/05/burk_anim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276184" cy="416738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3428" y="58772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Walking for Water</a:t>
            </a:r>
            <a:r>
              <a:rPr lang="en-US" sz="3600" dirty="0" smtClean="0"/>
              <a:t> </a:t>
            </a:r>
            <a:r>
              <a:rPr lang="en-US" sz="2800" dirty="0" smtClean="0"/>
              <a:t>[3:20]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22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5084"/>
            <a:ext cx="8856984" cy="981075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Unequal Distribution of Water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579296" cy="4709120"/>
          </a:xfrm>
        </p:spPr>
        <p:txBody>
          <a:bodyPr/>
          <a:lstStyle/>
          <a:p>
            <a:r>
              <a:rPr lang="en-US" sz="4000" dirty="0" smtClean="0"/>
              <a:t>The inadequate supply of water in Africa makes irrigation necessary, but difficult.</a:t>
            </a:r>
          </a:p>
          <a:p>
            <a:r>
              <a:rPr lang="en-US" sz="4000" dirty="0" smtClean="0"/>
              <a:t>Water supplies are needed in the cities because of population growth, which means less for irrigation.</a:t>
            </a:r>
          </a:p>
        </p:txBody>
      </p:sp>
    </p:spTree>
    <p:extLst>
      <p:ext uri="{BB962C8B-B14F-4D97-AF65-F5344CB8AC3E}">
        <p14:creationId xmlns:p14="http://schemas.microsoft.com/office/powerpoint/2010/main" val="21166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754</Words>
  <Application>Microsoft Office PowerPoint</Application>
  <PresentationFormat>On-screen Show (4:3)</PresentationFormat>
  <Paragraphs>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Calibri</vt:lpstr>
      <vt:lpstr>Times New Roman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8_Diseño predeterminado</vt:lpstr>
      <vt:lpstr>9_Diseño predeterminado</vt:lpstr>
      <vt:lpstr>Based on what you have learned about Africa’s physical features, what kind of environmental issues might affect the continent and its people?</vt:lpstr>
      <vt:lpstr>How do environmental issues impact Africa?</vt:lpstr>
      <vt:lpstr>Standards:</vt:lpstr>
      <vt:lpstr>What does this map tell us about water in Africa?</vt:lpstr>
      <vt:lpstr>Why or how do we use water?</vt:lpstr>
      <vt:lpstr>What is irrigation?</vt:lpstr>
      <vt:lpstr>Unequal Distribution of Water</vt:lpstr>
      <vt:lpstr>Unequal Distribution of Water</vt:lpstr>
      <vt:lpstr>Unequal Distribution of Water</vt:lpstr>
      <vt:lpstr>Unequal Distribution of Water</vt:lpstr>
      <vt:lpstr>Examine the two images below. How does access to water affect countries in Africa? </vt:lpstr>
      <vt:lpstr>Unequal Distribution of Water</vt:lpstr>
      <vt:lpstr>Making Connections…</vt:lpstr>
      <vt:lpstr>Water Pollution  in Africa</vt:lpstr>
      <vt:lpstr>Water Pollution in Africa</vt:lpstr>
      <vt:lpstr>Water Pollution in Africa</vt:lpstr>
      <vt:lpstr>Water Pollution in Africa</vt:lpstr>
      <vt:lpstr>PowerPoint Presentation</vt:lpstr>
      <vt:lpstr>Water Pollution in Africa</vt:lpstr>
      <vt:lpstr>Making Connections…</vt:lpstr>
      <vt:lpstr>Clean Water Activities</vt:lpstr>
      <vt:lpstr>Water Pollution in Africa</vt:lpstr>
      <vt:lpstr>PowerPoint Presentation</vt:lpstr>
      <vt:lpstr>Water Pollution in Africa</vt:lpstr>
      <vt:lpstr>Water Pollution in Africa</vt:lpstr>
      <vt:lpstr>What is Deforestation?</vt:lpstr>
      <vt:lpstr>Deforestation</vt:lpstr>
      <vt:lpstr>Deforestation</vt:lpstr>
      <vt:lpstr>Causes of Deforestation</vt:lpstr>
      <vt:lpstr>Effects of Deforestation</vt:lpstr>
      <vt:lpstr>Deforestation in Africa</vt:lpstr>
      <vt:lpstr>Deforestation in Africa</vt:lpstr>
      <vt:lpstr>What is Desertification?</vt:lpstr>
      <vt:lpstr>Desertification</vt:lpstr>
      <vt:lpstr>Causes of Desertification</vt:lpstr>
      <vt:lpstr>Desertification</vt:lpstr>
      <vt:lpstr>Desertification</vt:lpstr>
      <vt:lpstr>Desertification</vt:lpstr>
      <vt:lpstr>Summarizer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Carmela Martinez</cp:lastModifiedBy>
  <cp:revision>569</cp:revision>
  <dcterms:created xsi:type="dcterms:W3CDTF">2010-05-23T14:28:12Z</dcterms:created>
  <dcterms:modified xsi:type="dcterms:W3CDTF">2016-11-11T21:47:44Z</dcterms:modified>
</cp:coreProperties>
</file>